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9" r:id="rId1"/>
  </p:sldMasterIdLst>
  <p:notesMasterIdLst>
    <p:notesMasterId r:id="rId46"/>
  </p:notesMasterIdLst>
  <p:handoutMasterIdLst>
    <p:handoutMasterId r:id="rId47"/>
  </p:handoutMasterIdLst>
  <p:sldIdLst>
    <p:sldId id="256" r:id="rId2"/>
    <p:sldId id="319" r:id="rId3"/>
    <p:sldId id="321" r:id="rId4"/>
    <p:sldId id="386" r:id="rId5"/>
    <p:sldId id="324" r:id="rId6"/>
    <p:sldId id="325" r:id="rId7"/>
    <p:sldId id="407" r:id="rId8"/>
    <p:sldId id="402" r:id="rId9"/>
    <p:sldId id="394" r:id="rId10"/>
    <p:sldId id="395" r:id="rId11"/>
    <p:sldId id="396" r:id="rId12"/>
    <p:sldId id="408" r:id="rId13"/>
    <p:sldId id="397" r:id="rId14"/>
    <p:sldId id="403" r:id="rId15"/>
    <p:sldId id="358" r:id="rId16"/>
    <p:sldId id="359" r:id="rId17"/>
    <p:sldId id="360" r:id="rId18"/>
    <p:sldId id="409" r:id="rId19"/>
    <p:sldId id="363" r:id="rId20"/>
    <p:sldId id="364" r:id="rId21"/>
    <p:sldId id="362" r:id="rId22"/>
    <p:sldId id="404" r:id="rId23"/>
    <p:sldId id="405" r:id="rId24"/>
    <p:sldId id="406" r:id="rId25"/>
    <p:sldId id="279" r:id="rId26"/>
    <p:sldId id="323" r:id="rId27"/>
    <p:sldId id="280" r:id="rId28"/>
    <p:sldId id="281" r:id="rId29"/>
    <p:sldId id="333" r:id="rId30"/>
    <p:sldId id="334" r:id="rId31"/>
    <p:sldId id="410" r:id="rId32"/>
    <p:sldId id="283" r:id="rId33"/>
    <p:sldId id="330" r:id="rId34"/>
    <p:sldId id="331" r:id="rId35"/>
    <p:sldId id="284" r:id="rId36"/>
    <p:sldId id="285" r:id="rId37"/>
    <p:sldId id="329" r:id="rId38"/>
    <p:sldId id="336" r:id="rId39"/>
    <p:sldId id="337" r:id="rId40"/>
    <p:sldId id="338" r:id="rId41"/>
    <p:sldId id="339" r:id="rId42"/>
    <p:sldId id="340" r:id="rId43"/>
    <p:sldId id="411" r:id="rId44"/>
    <p:sldId id="356"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76" d="100"/>
          <a:sy n="76" d="100"/>
        </p:scale>
        <p:origin x="454" y="38"/>
      </p:cViewPr>
      <p:guideLst>
        <p:guide orient="horz" pos="2160"/>
        <p:guide pos="3840"/>
      </p:guideLst>
    </p:cSldViewPr>
  </p:slideViewPr>
  <p:notesTextViewPr>
    <p:cViewPr>
      <p:scale>
        <a:sx n="1" d="1"/>
        <a:sy n="1" d="1"/>
      </p:scale>
      <p:origin x="0" y="0"/>
    </p:cViewPr>
  </p:notesTextViewPr>
  <p:notesViewPr>
    <p:cSldViewPr>
      <p:cViewPr varScale="1">
        <p:scale>
          <a:sx n="49" d="100"/>
          <a:sy n="49" d="100"/>
        </p:scale>
        <p:origin x="2668"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4007ADF-C77D-44D8-8522-FEDC6789287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0F8348AE-15D1-4172-B7BD-959982EE73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10C16F-4073-48FB-A32F-C7CF5C367F1F}" type="datetimeFigureOut">
              <a:rPr lang="en-US" smtClean="0"/>
              <a:t>3/15/2023</a:t>
            </a:fld>
            <a:endParaRPr lang="en-US" dirty="0"/>
          </a:p>
        </p:txBody>
      </p:sp>
      <p:sp>
        <p:nvSpPr>
          <p:cNvPr id="4" name="Footer Placeholder 3">
            <a:extLst>
              <a:ext uri="{FF2B5EF4-FFF2-40B4-BE49-F238E27FC236}">
                <a16:creationId xmlns:a16="http://schemas.microsoft.com/office/drawing/2014/main" id="{CA2F8526-B3B9-4BD7-BF7B-B1886972CB6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0C81DA17-24B6-426D-AB93-44B2B9BDFF0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5573422-0970-4F9A-B9F9-189C91CFA8E1}" type="slidenum">
              <a:rPr lang="en-US" smtClean="0"/>
              <a:t>‹#›</a:t>
            </a:fld>
            <a:endParaRPr lang="en-US" dirty="0"/>
          </a:p>
        </p:txBody>
      </p:sp>
    </p:spTree>
    <p:extLst>
      <p:ext uri="{BB962C8B-B14F-4D97-AF65-F5344CB8AC3E}">
        <p14:creationId xmlns:p14="http://schemas.microsoft.com/office/powerpoint/2010/main" val="3831695594"/>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3840" units="cm"/>
          <inkml:channel name="Y" type="integer" max="1080" units="cm"/>
          <inkml:channel name="T" type="integer" max="2.14748E9" units="dev"/>
        </inkml:traceFormat>
        <inkml:channelProperties>
          <inkml:channelProperty channel="X" name="resolution" value="131.05801" units="1/cm"/>
          <inkml:channelProperty channel="Y" name="resolution" value="65.45454" units="1/cm"/>
          <inkml:channelProperty channel="T" name="resolution" value="1" units="1/dev"/>
        </inkml:channelProperties>
      </inkml:inkSource>
      <inkml:timestamp xml:id="ts0" timeString="2019-03-22T08:11:35.800"/>
    </inkml:context>
    <inkml:brush xml:id="br0">
      <inkml:brushProperty name="width" value="0.05292" units="cm"/>
      <inkml:brushProperty name="height" value="0.05292" units="cm"/>
      <inkml:brushProperty name="color" value="#FF0000"/>
    </inkml:brush>
  </inkml:definitions>
  <inkml:trace contextRef="#ctx0" brushRef="#br0">19168 3688 0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67AB5A-4673-463C-B428-D9047DB15A65}" type="datetimeFigureOut">
              <a:rPr lang="en-US" smtClean="0"/>
              <a:t>3/15/2023</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D81A5E-BBB9-4A3B-A0E8-2655DE429BEC}" type="slidenum">
              <a:rPr lang="en-US" smtClean="0"/>
              <a:t>‹#›</a:t>
            </a:fld>
            <a:endParaRPr lang="en-US" dirty="0"/>
          </a:p>
        </p:txBody>
      </p:sp>
    </p:spTree>
    <p:extLst>
      <p:ext uri="{BB962C8B-B14F-4D97-AF65-F5344CB8AC3E}">
        <p14:creationId xmlns:p14="http://schemas.microsoft.com/office/powerpoint/2010/main" val="3914737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D81A5E-BBB9-4A3B-A0E8-2655DE429BEC}" type="slidenum">
              <a:rPr lang="en-US" smtClean="0"/>
              <a:t>1</a:t>
            </a:fld>
            <a:endParaRPr lang="en-US" dirty="0"/>
          </a:p>
        </p:txBody>
      </p:sp>
    </p:spTree>
    <p:extLst>
      <p:ext uri="{BB962C8B-B14F-4D97-AF65-F5344CB8AC3E}">
        <p14:creationId xmlns:p14="http://schemas.microsoft.com/office/powerpoint/2010/main" val="1138073741"/>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630BBC-F610-4F5F-9B14-883B0E106004}" type="datetime1">
              <a:rPr lang="en-US" smtClean="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8511D1B-E4DB-470C-AB1C-194405D59940}" type="slidenum">
              <a:rPr lang="en-US" smtClean="0"/>
              <a:t>‹#›</a:t>
            </a:fld>
            <a:endParaRPr lang="en-US" dirty="0"/>
          </a:p>
        </p:txBody>
      </p:sp>
    </p:spTree>
    <p:extLst>
      <p:ext uri="{BB962C8B-B14F-4D97-AF65-F5344CB8AC3E}">
        <p14:creationId xmlns:p14="http://schemas.microsoft.com/office/powerpoint/2010/main" val="2573233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956792-866C-4ADE-8EBD-F427EBFA8BA9}" type="datetime1">
              <a:rPr lang="en-US" smtClean="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511D1B-E4DB-470C-AB1C-194405D59940}" type="slidenum">
              <a:rPr lang="en-US" smtClean="0"/>
              <a:t>‹#›</a:t>
            </a:fld>
            <a:endParaRPr lang="en-US" dirty="0"/>
          </a:p>
        </p:txBody>
      </p:sp>
    </p:spTree>
    <p:extLst>
      <p:ext uri="{BB962C8B-B14F-4D97-AF65-F5344CB8AC3E}">
        <p14:creationId xmlns:p14="http://schemas.microsoft.com/office/powerpoint/2010/main" val="3920278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5325C0-B546-47BB-B82C-DD148134EFD5}" type="datetime1">
              <a:rPr lang="en-US" smtClean="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511D1B-E4DB-470C-AB1C-194405D59940}" type="slidenum">
              <a:rPr lang="en-US" smtClean="0"/>
              <a:t>‹#›</a:t>
            </a:fld>
            <a:endParaRPr lang="en-US" dirty="0"/>
          </a:p>
        </p:txBody>
      </p:sp>
    </p:spTree>
    <p:extLst>
      <p:ext uri="{BB962C8B-B14F-4D97-AF65-F5344CB8AC3E}">
        <p14:creationId xmlns:p14="http://schemas.microsoft.com/office/powerpoint/2010/main" val="1791853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A1015F-D237-4262-AB37-2CF5105861C5}" type="datetime1">
              <a:rPr lang="en-US" smtClean="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511D1B-E4DB-470C-AB1C-194405D59940}" type="slidenum">
              <a:rPr lang="en-US" smtClean="0"/>
              <a:t>‹#›</a:t>
            </a:fld>
            <a:endParaRPr lang="en-US" dirty="0"/>
          </a:p>
        </p:txBody>
      </p:sp>
    </p:spTree>
    <p:extLst>
      <p:ext uri="{BB962C8B-B14F-4D97-AF65-F5344CB8AC3E}">
        <p14:creationId xmlns:p14="http://schemas.microsoft.com/office/powerpoint/2010/main" val="2302034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48A97844-6C57-4717-969C-E21939588925}" type="datetime1">
              <a:rPr lang="en-US" smtClean="0"/>
              <a:t>3/15/2023</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8511D1B-E4DB-470C-AB1C-194405D59940}" type="slidenum">
              <a:rPr lang="en-US" smtClean="0"/>
              <a:t>‹#›</a:t>
            </a:fld>
            <a:endParaRPr lang="en-US" dirty="0"/>
          </a:p>
        </p:txBody>
      </p:sp>
    </p:spTree>
    <p:extLst>
      <p:ext uri="{BB962C8B-B14F-4D97-AF65-F5344CB8AC3E}">
        <p14:creationId xmlns:p14="http://schemas.microsoft.com/office/powerpoint/2010/main" val="348945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411BB35-D24F-4556-8C77-6BEE45F51BFB}" type="datetime1">
              <a:rPr lang="en-US" smtClean="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511D1B-E4DB-470C-AB1C-194405D59940}" type="slidenum">
              <a:rPr lang="en-US" smtClean="0"/>
              <a:t>‹#›</a:t>
            </a:fld>
            <a:endParaRPr lang="en-US" dirty="0"/>
          </a:p>
        </p:txBody>
      </p:sp>
    </p:spTree>
    <p:extLst>
      <p:ext uri="{BB962C8B-B14F-4D97-AF65-F5344CB8AC3E}">
        <p14:creationId xmlns:p14="http://schemas.microsoft.com/office/powerpoint/2010/main" val="580508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E8D30E-D16E-4A1C-8570-5DE9C75A9496}" type="datetime1">
              <a:rPr lang="en-US" smtClean="0"/>
              <a:t>3/15/2023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511D1B-E4DB-470C-AB1C-194405D59940}" type="slidenum">
              <a:rPr lang="en-US" smtClean="0"/>
              <a:t>‹#›</a:t>
            </a:fld>
            <a:endParaRPr lang="en-US" dirty="0"/>
          </a:p>
        </p:txBody>
      </p:sp>
    </p:spTree>
    <p:extLst>
      <p:ext uri="{BB962C8B-B14F-4D97-AF65-F5344CB8AC3E}">
        <p14:creationId xmlns:p14="http://schemas.microsoft.com/office/powerpoint/2010/main" val="26860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C553124-D6D3-4BA1-9A67-5066ECAE8516}" type="datetime1">
              <a:rPr lang="en-US" smtClean="0"/>
              <a:t>3/15/2023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511D1B-E4DB-470C-AB1C-194405D59940}" type="slidenum">
              <a:rPr lang="en-US" smtClean="0"/>
              <a:t>‹#›</a:t>
            </a:fld>
            <a:endParaRPr lang="en-US" dirty="0"/>
          </a:p>
        </p:txBody>
      </p:sp>
    </p:spTree>
    <p:extLst>
      <p:ext uri="{BB962C8B-B14F-4D97-AF65-F5344CB8AC3E}">
        <p14:creationId xmlns:p14="http://schemas.microsoft.com/office/powerpoint/2010/main" val="4216510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6ED444-F02A-4D6E-AFB5-E3747D4C4639}" type="datetime1">
              <a:rPr lang="en-US" smtClean="0"/>
              <a:t>3/15/2023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511D1B-E4DB-470C-AB1C-194405D59940}" type="slidenum">
              <a:rPr lang="en-US" smtClean="0"/>
              <a:t>‹#›</a:t>
            </a:fld>
            <a:endParaRPr lang="en-US" dirty="0"/>
          </a:p>
        </p:txBody>
      </p:sp>
    </p:spTree>
    <p:extLst>
      <p:ext uri="{BB962C8B-B14F-4D97-AF65-F5344CB8AC3E}">
        <p14:creationId xmlns:p14="http://schemas.microsoft.com/office/powerpoint/2010/main" val="1677624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284224-CA9D-49C5-8335-936A6C52EF9F}" type="datetime1">
              <a:rPr lang="en-US" smtClean="0"/>
              <a:t>3/15/2023</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8511D1B-E4DB-470C-AB1C-194405D59940}" type="slidenum">
              <a:rPr lang="en-US" smtClean="0"/>
              <a:t>‹#›</a:t>
            </a:fld>
            <a:endParaRPr lang="en-US" dirty="0"/>
          </a:p>
        </p:txBody>
      </p:sp>
    </p:spTree>
    <p:extLst>
      <p:ext uri="{BB962C8B-B14F-4D97-AF65-F5344CB8AC3E}">
        <p14:creationId xmlns:p14="http://schemas.microsoft.com/office/powerpoint/2010/main" val="1802306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4F4BFD-F7D5-4D93-A347-7DF5CE1F9442}" type="datetime1">
              <a:rPr lang="en-US" smtClean="0"/>
              <a:t>3/15/2023</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8511D1B-E4DB-470C-AB1C-194405D59940}" type="slidenum">
              <a:rPr lang="en-US" smtClean="0"/>
              <a:t>‹#›</a:t>
            </a:fld>
            <a:endParaRPr lang="en-US" dirty="0"/>
          </a:p>
        </p:txBody>
      </p:sp>
    </p:spTree>
    <p:extLst>
      <p:ext uri="{BB962C8B-B14F-4D97-AF65-F5344CB8AC3E}">
        <p14:creationId xmlns:p14="http://schemas.microsoft.com/office/powerpoint/2010/main" val="1741069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12CC9FD8-001A-4224-846E-CCA4734FB11C}" type="datetime1">
              <a:rPr lang="en-US" smtClean="0"/>
              <a:t>3/15/2023</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8511D1B-E4DB-470C-AB1C-194405D59940}" type="slidenum">
              <a:rPr lang="en-US" smtClean="0"/>
              <a:t>‹#›</a:t>
            </a:fld>
            <a:endParaRPr lang="en-US" dirty="0"/>
          </a:p>
        </p:txBody>
      </p:sp>
    </p:spTree>
    <p:extLst>
      <p:ext uri="{BB962C8B-B14F-4D97-AF65-F5344CB8AC3E}">
        <p14:creationId xmlns:p14="http://schemas.microsoft.com/office/powerpoint/2010/main" val="3368395714"/>
      </p:ext>
    </p:extLst>
  </p:cSld>
  <p:clrMap bg1="lt1" tx1="dk1" bg2="lt2" tx2="dk2" accent1="accent1" accent2="accent2" accent3="accent3" accent4="accent4" accent5="accent5" accent6="accent6" hlink="hlink" folHlink="folHlink"/>
  <p:sldLayoutIdLst>
    <p:sldLayoutId id="2147483950" r:id="rId1"/>
    <p:sldLayoutId id="2147483951" r:id="rId2"/>
    <p:sldLayoutId id="2147483952" r:id="rId3"/>
    <p:sldLayoutId id="2147483953" r:id="rId4"/>
    <p:sldLayoutId id="2147483954" r:id="rId5"/>
    <p:sldLayoutId id="2147483955" r:id="rId6"/>
    <p:sldLayoutId id="2147483956" r:id="rId7"/>
    <p:sldLayoutId id="2147483957" r:id="rId8"/>
    <p:sldLayoutId id="2147483958" r:id="rId9"/>
    <p:sldLayoutId id="2147483959" r:id="rId10"/>
    <p:sldLayoutId id="2147483960" r:id="rId11"/>
  </p:sldLayoutIdLst>
  <p:hf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cloudshark.org/captures/84fd54ad03e0"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7200" dirty="0"/>
              <a:t>Internet protocol (Part 2: IP over anything)</a:t>
            </a:r>
            <a:endParaRPr lang="en-US" sz="4800" dirty="0"/>
          </a:p>
        </p:txBody>
      </p:sp>
      <p:sp>
        <p:nvSpPr>
          <p:cNvPr id="3" name="Subtitle 2"/>
          <p:cNvSpPr>
            <a:spLocks noGrp="1"/>
          </p:cNvSpPr>
          <p:nvPr>
            <p:ph type="subTitle" idx="1"/>
          </p:nvPr>
        </p:nvSpPr>
        <p:spPr>
          <a:xfrm>
            <a:off x="914400" y="4724400"/>
            <a:ext cx="6400800" cy="1752600"/>
          </a:xfrm>
        </p:spPr>
        <p:txBody>
          <a:bodyPr>
            <a:normAutofit lnSpcReduction="10000"/>
          </a:bodyPr>
          <a:lstStyle/>
          <a:p>
            <a:r>
              <a:rPr lang="en-US" dirty="0"/>
              <a:t>Rocky K. C. Chang</a:t>
            </a:r>
          </a:p>
          <a:p>
            <a:r>
              <a:rPr lang="en-US" dirty="0"/>
              <a:t>Chung Yuan Christian University</a:t>
            </a:r>
          </a:p>
          <a:p>
            <a:r>
              <a:rPr lang="en-US" dirty="0"/>
              <a:t>Dept. Information and computer engineering</a:t>
            </a:r>
          </a:p>
          <a:p>
            <a:r>
              <a:rPr lang="en-US" dirty="0"/>
              <a:t>March 8, 2023</a:t>
            </a:r>
          </a:p>
          <a:p>
            <a:endParaRPr lang="en-US" dirty="0"/>
          </a:p>
        </p:txBody>
      </p:sp>
      <p:sp>
        <p:nvSpPr>
          <p:cNvPr id="4" name="Slide Number Placeholder 3"/>
          <p:cNvSpPr>
            <a:spLocks noGrp="1"/>
          </p:cNvSpPr>
          <p:nvPr>
            <p:ph type="sldNum" sz="quarter" idx="12"/>
          </p:nvPr>
        </p:nvSpPr>
        <p:spPr/>
        <p:txBody>
          <a:bodyPr/>
          <a:lstStyle/>
          <a:p>
            <a:fld id="{48511D1B-E4DB-470C-AB1C-194405D59940}" type="slidenum">
              <a:rPr lang="en-US" smtClean="0"/>
              <a:t>1</a:t>
            </a:fld>
            <a:endParaRPr lang="en-US" dirty="0"/>
          </a:p>
        </p:txBody>
      </p:sp>
    </p:spTree>
    <p:extLst>
      <p:ext uri="{BB962C8B-B14F-4D97-AF65-F5344CB8AC3E}">
        <p14:creationId xmlns:p14="http://schemas.microsoft.com/office/powerpoint/2010/main" val="990073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143000" y="381002"/>
            <a:ext cx="10168128" cy="990600"/>
          </a:xfrm>
        </p:spPr>
        <p:txBody>
          <a:bodyPr>
            <a:normAutofit/>
          </a:bodyPr>
          <a:lstStyle/>
          <a:p>
            <a:r>
              <a:rPr lang="en-US" altLang="zh-TW" sz="5400" dirty="0">
                <a:ea typeface="PMingLiU" pitchFamily="18" charset="-120"/>
              </a:rPr>
              <a:t>IP subnets</a:t>
            </a:r>
          </a:p>
        </p:txBody>
      </p:sp>
      <p:sp>
        <p:nvSpPr>
          <p:cNvPr id="160771" name="Rectangle 3"/>
          <p:cNvSpPr>
            <a:spLocks noGrp="1" noChangeArrowheads="1"/>
          </p:cNvSpPr>
          <p:nvPr>
            <p:ph idx="1"/>
          </p:nvPr>
        </p:nvSpPr>
        <p:spPr>
          <a:xfrm>
            <a:off x="1143000" y="1600205"/>
            <a:ext cx="10168128" cy="4781551"/>
          </a:xfrm>
        </p:spPr>
        <p:txBody>
          <a:bodyPr>
            <a:normAutofit fontScale="92500" lnSpcReduction="10000"/>
          </a:bodyPr>
          <a:lstStyle/>
          <a:p>
            <a:pPr marL="320032" indent="-320032">
              <a:buFont typeface="Wingdings"/>
              <a:buChar char=""/>
              <a:defRPr/>
            </a:pPr>
            <a:r>
              <a:rPr lang="en-US" altLang="zh-TW" sz="2800" dirty="0" err="1">
                <a:ea typeface="PMingLiU" pitchFamily="18" charset="-120"/>
              </a:rPr>
              <a:t>Subnetting</a:t>
            </a:r>
            <a:r>
              <a:rPr lang="en-US" altLang="zh-TW" sz="2800" dirty="0">
                <a:ea typeface="PMingLiU" pitchFamily="18" charset="-120"/>
              </a:rPr>
              <a:t> for a class B address (/24)</a:t>
            </a:r>
          </a:p>
          <a:p>
            <a:pPr marL="320032" indent="-320032">
              <a:buFont typeface="Wingdings"/>
              <a:buChar char=""/>
              <a:defRPr/>
            </a:pPr>
            <a:endParaRPr lang="en-US" altLang="zh-TW" dirty="0">
              <a:ea typeface="PMingLiU" pitchFamily="18" charset="-120"/>
            </a:endParaRPr>
          </a:p>
          <a:p>
            <a:pPr marL="320032" indent="-320032">
              <a:buFont typeface="Wingdings"/>
              <a:buChar char=""/>
              <a:defRPr/>
            </a:pPr>
            <a:endParaRPr lang="en-US" altLang="zh-TW" dirty="0">
              <a:ea typeface="PMingLiU" pitchFamily="18" charset="-120"/>
            </a:endParaRPr>
          </a:p>
          <a:p>
            <a:pPr marL="320032" indent="-320032">
              <a:buFont typeface="Wingdings"/>
              <a:buChar char=""/>
              <a:defRPr/>
            </a:pPr>
            <a:endParaRPr lang="en-US" altLang="zh-TW" dirty="0">
              <a:ea typeface="PMingLiU" pitchFamily="18" charset="-120"/>
            </a:endParaRPr>
          </a:p>
          <a:p>
            <a:pPr marL="320032" indent="-320032">
              <a:buFont typeface="Wingdings"/>
              <a:buChar char=""/>
              <a:defRPr/>
            </a:pPr>
            <a:endParaRPr lang="en-US" altLang="zh-TW" dirty="0">
              <a:ea typeface="PMingLiU" pitchFamily="18" charset="-120"/>
            </a:endParaRPr>
          </a:p>
          <a:p>
            <a:pPr marL="320032" indent="-320032">
              <a:buFont typeface="Wingdings"/>
              <a:buChar char=""/>
              <a:defRPr/>
            </a:pPr>
            <a:endParaRPr lang="en-US" altLang="zh-TW" dirty="0">
              <a:ea typeface="PMingLiU" pitchFamily="18" charset="-120"/>
            </a:endParaRPr>
          </a:p>
          <a:p>
            <a:pPr marL="320032" indent="-320032">
              <a:buFont typeface="Wingdings"/>
              <a:buChar char=""/>
              <a:defRPr/>
            </a:pPr>
            <a:endParaRPr lang="en-US" altLang="zh-TW" dirty="0">
              <a:ea typeface="PMingLiU" pitchFamily="18" charset="-120"/>
            </a:endParaRPr>
          </a:p>
          <a:p>
            <a:pPr marL="320032" indent="-320032">
              <a:buFont typeface="Wingdings"/>
              <a:buChar char=""/>
              <a:defRPr/>
            </a:pPr>
            <a:endParaRPr lang="en-US" altLang="zh-TW" dirty="0">
              <a:ea typeface="PMingLiU" pitchFamily="18" charset="-120"/>
            </a:endParaRPr>
          </a:p>
          <a:p>
            <a:pPr marL="320032" indent="-320032">
              <a:buFont typeface="Wingdings"/>
              <a:buChar char=""/>
              <a:defRPr/>
            </a:pPr>
            <a:endParaRPr lang="en-US" altLang="zh-TW" dirty="0">
              <a:ea typeface="PMingLiU" pitchFamily="18" charset="-120"/>
            </a:endParaRPr>
          </a:p>
          <a:p>
            <a:pPr marL="320032" indent="-320032">
              <a:buFont typeface="Wingdings"/>
              <a:buChar char=""/>
              <a:defRPr/>
            </a:pPr>
            <a:endParaRPr lang="en-US" altLang="zh-TW" dirty="0">
              <a:ea typeface="PMingLiU" pitchFamily="18" charset="-120"/>
            </a:endParaRPr>
          </a:p>
          <a:p>
            <a:pPr marL="320032" indent="-320032">
              <a:buFont typeface="Wingdings"/>
              <a:buChar char=""/>
              <a:defRPr/>
            </a:pPr>
            <a:endParaRPr lang="en-US" altLang="zh-TW" dirty="0">
              <a:ea typeface="PMingLiU" pitchFamily="18" charset="-120"/>
            </a:endParaRPr>
          </a:p>
          <a:p>
            <a:pPr marL="320032" indent="-320032">
              <a:buFont typeface="Wingdings"/>
              <a:buChar char=""/>
              <a:defRPr/>
            </a:pPr>
            <a:r>
              <a:rPr lang="en-US" altLang="zh-TW" sz="2800" dirty="0">
                <a:ea typeface="PMingLiU" pitchFamily="18" charset="-120"/>
              </a:rPr>
              <a:t>Variable-length subnet mask</a:t>
            </a:r>
          </a:p>
        </p:txBody>
      </p:sp>
      <p:sp>
        <p:nvSpPr>
          <p:cNvPr id="21" name="Slide Number Placeholder 5"/>
          <p:cNvSpPr>
            <a:spLocks noGrp="1"/>
          </p:cNvSpPr>
          <p:nvPr>
            <p:ph type="sldNum" sz="quarter" idx="12"/>
          </p:nvPr>
        </p:nvSpPr>
        <p:spPr/>
        <p:txBody>
          <a:bodyPr>
            <a:normAutofit/>
          </a:bodyPr>
          <a:lstStyle/>
          <a:p>
            <a:pPr>
              <a:defRPr/>
            </a:pPr>
            <a:fld id="{1E537107-7C4D-4CCF-B97B-5C4A5B44D453}" type="slidenum">
              <a:rPr lang="en-GB"/>
              <a:pPr>
                <a:defRPr/>
              </a:pPr>
              <a:t>10</a:t>
            </a:fld>
            <a:endParaRPr lang="en-GB"/>
          </a:p>
        </p:txBody>
      </p:sp>
      <p:sp>
        <p:nvSpPr>
          <p:cNvPr id="29701" name="Rectangle 4"/>
          <p:cNvSpPr>
            <a:spLocks noChangeArrowheads="1"/>
          </p:cNvSpPr>
          <p:nvPr/>
        </p:nvSpPr>
        <p:spPr bwMode="auto">
          <a:xfrm>
            <a:off x="3959230" y="2347919"/>
            <a:ext cx="1692771" cy="276999"/>
          </a:xfrm>
          <a:prstGeom prst="rect">
            <a:avLst/>
          </a:prstGeom>
          <a:noFill/>
          <a:ln w="9525">
            <a:noFill/>
            <a:miter lim="800000"/>
            <a:headEnd/>
            <a:tailEnd/>
          </a:ln>
        </p:spPr>
        <p:txBody>
          <a:bodyPr wrap="none" lIns="0" tIns="0" rIns="0" bIns="0">
            <a:spAutoFit/>
          </a:bodyPr>
          <a:lstStyle/>
          <a:p>
            <a:pPr eaLnBrk="0" hangingPunct="0"/>
            <a:r>
              <a:rPr lang="en-US" altLang="zh-TW">
                <a:solidFill>
                  <a:srgbClr val="000000"/>
                </a:solidFill>
                <a:latin typeface="Arial" pitchFamily="34" charset="0"/>
                <a:ea typeface="PMingLiU" pitchFamily="18" charset="-120"/>
              </a:rPr>
              <a:t>Network number</a:t>
            </a:r>
            <a:endParaRPr lang="en-US" altLang="zh-TW" sz="2400">
              <a:latin typeface="Times New Roman" pitchFamily="18" charset="0"/>
              <a:ea typeface="PMingLiU" pitchFamily="18" charset="-120"/>
            </a:endParaRPr>
          </a:p>
        </p:txBody>
      </p:sp>
      <p:sp>
        <p:nvSpPr>
          <p:cNvPr id="29702" name="Rectangle 5"/>
          <p:cNvSpPr>
            <a:spLocks noChangeArrowheads="1"/>
          </p:cNvSpPr>
          <p:nvPr/>
        </p:nvSpPr>
        <p:spPr bwMode="auto">
          <a:xfrm>
            <a:off x="6545263" y="2347919"/>
            <a:ext cx="1320874" cy="276999"/>
          </a:xfrm>
          <a:prstGeom prst="rect">
            <a:avLst/>
          </a:prstGeom>
          <a:noFill/>
          <a:ln w="9525">
            <a:noFill/>
            <a:miter lim="800000"/>
            <a:headEnd/>
            <a:tailEnd/>
          </a:ln>
        </p:spPr>
        <p:txBody>
          <a:bodyPr wrap="none" lIns="0" tIns="0" rIns="0" bIns="0">
            <a:spAutoFit/>
          </a:bodyPr>
          <a:lstStyle/>
          <a:p>
            <a:pPr eaLnBrk="0" hangingPunct="0"/>
            <a:r>
              <a:rPr lang="en-US" altLang="zh-TW">
                <a:solidFill>
                  <a:srgbClr val="000000"/>
                </a:solidFill>
                <a:latin typeface="Arial" pitchFamily="34" charset="0"/>
                <a:ea typeface="PMingLiU" pitchFamily="18" charset="-120"/>
              </a:rPr>
              <a:t>Host number</a:t>
            </a:r>
            <a:endParaRPr lang="en-US" altLang="zh-TW" sz="2400">
              <a:latin typeface="Times New Roman" pitchFamily="18" charset="0"/>
              <a:ea typeface="PMingLiU" pitchFamily="18" charset="-120"/>
            </a:endParaRPr>
          </a:p>
        </p:txBody>
      </p:sp>
      <p:sp>
        <p:nvSpPr>
          <p:cNvPr id="29703" name="Freeform 6"/>
          <p:cNvSpPr>
            <a:spLocks/>
          </p:cNvSpPr>
          <p:nvPr/>
        </p:nvSpPr>
        <p:spPr bwMode="auto">
          <a:xfrm>
            <a:off x="3648079" y="2212981"/>
            <a:ext cx="4718051" cy="581025"/>
          </a:xfrm>
          <a:custGeom>
            <a:avLst/>
            <a:gdLst>
              <a:gd name="T0" fmla="*/ 2968 w 2972"/>
              <a:gd name="T1" fmla="*/ 366 h 366"/>
              <a:gd name="T2" fmla="*/ 2972 w 2972"/>
              <a:gd name="T3" fmla="*/ 0 h 366"/>
              <a:gd name="T4" fmla="*/ 0 w 2972"/>
              <a:gd name="T5" fmla="*/ 0 h 366"/>
              <a:gd name="T6" fmla="*/ 0 w 2972"/>
              <a:gd name="T7" fmla="*/ 366 h 366"/>
              <a:gd name="T8" fmla="*/ 2972 w 2972"/>
              <a:gd name="T9" fmla="*/ 366 h 366"/>
              <a:gd name="T10" fmla="*/ 2972 w 2972"/>
              <a:gd name="T11" fmla="*/ 366 h 366"/>
              <a:gd name="T12" fmla="*/ 0 60000 65536"/>
              <a:gd name="T13" fmla="*/ 0 60000 65536"/>
              <a:gd name="T14" fmla="*/ 0 60000 65536"/>
              <a:gd name="T15" fmla="*/ 0 60000 65536"/>
              <a:gd name="T16" fmla="*/ 0 60000 65536"/>
              <a:gd name="T17" fmla="*/ 0 60000 65536"/>
              <a:gd name="T18" fmla="*/ 0 w 2972"/>
              <a:gd name="T19" fmla="*/ 0 h 366"/>
              <a:gd name="T20" fmla="*/ 2972 w 2972"/>
              <a:gd name="T21" fmla="*/ 366 h 366"/>
            </a:gdLst>
            <a:ahLst/>
            <a:cxnLst>
              <a:cxn ang="T12">
                <a:pos x="T0" y="T1"/>
              </a:cxn>
              <a:cxn ang="T13">
                <a:pos x="T2" y="T3"/>
              </a:cxn>
              <a:cxn ang="T14">
                <a:pos x="T4" y="T5"/>
              </a:cxn>
              <a:cxn ang="T15">
                <a:pos x="T6" y="T7"/>
              </a:cxn>
              <a:cxn ang="T16">
                <a:pos x="T8" y="T9"/>
              </a:cxn>
              <a:cxn ang="T17">
                <a:pos x="T10" y="T11"/>
              </a:cxn>
            </a:cxnLst>
            <a:rect l="T18" t="T19" r="T20" b="T21"/>
            <a:pathLst>
              <a:path w="2972" h="366">
                <a:moveTo>
                  <a:pt x="2968" y="366"/>
                </a:moveTo>
                <a:lnTo>
                  <a:pt x="2972" y="0"/>
                </a:lnTo>
                <a:lnTo>
                  <a:pt x="0" y="0"/>
                </a:lnTo>
                <a:lnTo>
                  <a:pt x="0" y="366"/>
                </a:lnTo>
                <a:lnTo>
                  <a:pt x="2972" y="366"/>
                </a:lnTo>
              </a:path>
            </a:pathLst>
          </a:custGeom>
          <a:noFill/>
          <a:ln w="14288">
            <a:solidFill>
              <a:srgbClr val="000000"/>
            </a:solidFill>
            <a:prstDash val="solid"/>
            <a:round/>
            <a:headEnd/>
            <a:tailEnd/>
          </a:ln>
        </p:spPr>
        <p:txBody>
          <a:bodyPr/>
          <a:lstStyle/>
          <a:p>
            <a:endParaRPr lang="en-US"/>
          </a:p>
        </p:txBody>
      </p:sp>
      <p:sp>
        <p:nvSpPr>
          <p:cNvPr id="29704" name="Line 7"/>
          <p:cNvSpPr>
            <a:spLocks noChangeShapeType="1"/>
          </p:cNvSpPr>
          <p:nvPr/>
        </p:nvSpPr>
        <p:spPr bwMode="auto">
          <a:xfrm>
            <a:off x="6010275" y="2205041"/>
            <a:ext cx="1588" cy="588963"/>
          </a:xfrm>
          <a:prstGeom prst="line">
            <a:avLst/>
          </a:prstGeom>
          <a:noFill/>
          <a:ln w="14288">
            <a:solidFill>
              <a:srgbClr val="000000"/>
            </a:solidFill>
            <a:round/>
            <a:headEnd/>
            <a:tailEnd/>
          </a:ln>
        </p:spPr>
        <p:txBody>
          <a:bodyPr/>
          <a:lstStyle/>
          <a:p>
            <a:endParaRPr lang="en-US"/>
          </a:p>
        </p:txBody>
      </p:sp>
      <p:sp>
        <p:nvSpPr>
          <p:cNvPr id="29705" name="Rectangle 8"/>
          <p:cNvSpPr>
            <a:spLocks noChangeArrowheads="1"/>
          </p:cNvSpPr>
          <p:nvPr/>
        </p:nvSpPr>
        <p:spPr bwMode="auto">
          <a:xfrm>
            <a:off x="5232405" y="2949581"/>
            <a:ext cx="1679947" cy="276999"/>
          </a:xfrm>
          <a:prstGeom prst="rect">
            <a:avLst/>
          </a:prstGeom>
          <a:noFill/>
          <a:ln w="9525">
            <a:noFill/>
            <a:miter lim="800000"/>
            <a:headEnd/>
            <a:tailEnd/>
          </a:ln>
        </p:spPr>
        <p:txBody>
          <a:bodyPr wrap="none" lIns="0" tIns="0" rIns="0" bIns="0">
            <a:spAutoFit/>
          </a:bodyPr>
          <a:lstStyle/>
          <a:p>
            <a:pPr eaLnBrk="0" hangingPunct="0"/>
            <a:r>
              <a:rPr lang="en-US" altLang="zh-TW">
                <a:solidFill>
                  <a:srgbClr val="000000"/>
                </a:solidFill>
                <a:latin typeface="Arial" pitchFamily="34" charset="0"/>
                <a:ea typeface="PMingLiU" pitchFamily="18" charset="-120"/>
              </a:rPr>
              <a:t>Class B address</a:t>
            </a:r>
            <a:endParaRPr lang="en-US" altLang="zh-TW" sz="2400">
              <a:latin typeface="Times New Roman" pitchFamily="18" charset="0"/>
              <a:ea typeface="PMingLiU" pitchFamily="18" charset="-120"/>
            </a:endParaRPr>
          </a:p>
        </p:txBody>
      </p:sp>
      <p:sp>
        <p:nvSpPr>
          <p:cNvPr id="29706" name="Rectangle 9"/>
          <p:cNvSpPr>
            <a:spLocks noChangeArrowheads="1"/>
          </p:cNvSpPr>
          <p:nvPr/>
        </p:nvSpPr>
        <p:spPr bwMode="auto">
          <a:xfrm>
            <a:off x="4535488" y="4119569"/>
            <a:ext cx="3039294" cy="276999"/>
          </a:xfrm>
          <a:prstGeom prst="rect">
            <a:avLst/>
          </a:prstGeom>
          <a:noFill/>
          <a:ln w="9525">
            <a:noFill/>
            <a:miter lim="800000"/>
            <a:headEnd/>
            <a:tailEnd/>
          </a:ln>
        </p:spPr>
        <p:txBody>
          <a:bodyPr wrap="none" lIns="0" tIns="0" rIns="0" bIns="0">
            <a:spAutoFit/>
          </a:bodyPr>
          <a:lstStyle/>
          <a:p>
            <a:pPr eaLnBrk="0" hangingPunct="0"/>
            <a:r>
              <a:rPr lang="en-US" altLang="zh-TW">
                <a:solidFill>
                  <a:srgbClr val="000000"/>
                </a:solidFill>
                <a:latin typeface="Arial" pitchFamily="34" charset="0"/>
                <a:ea typeface="PMingLiU" pitchFamily="18" charset="-120"/>
              </a:rPr>
              <a:t>Subnet mask (255.255.255.0)</a:t>
            </a:r>
            <a:endParaRPr lang="en-US" altLang="zh-TW" sz="2400">
              <a:latin typeface="Times New Roman" pitchFamily="18" charset="0"/>
              <a:ea typeface="PMingLiU" pitchFamily="18" charset="-120"/>
            </a:endParaRPr>
          </a:p>
        </p:txBody>
      </p:sp>
      <p:sp>
        <p:nvSpPr>
          <p:cNvPr id="29707" name="Rectangle 10"/>
          <p:cNvSpPr>
            <a:spLocks noChangeArrowheads="1"/>
          </p:cNvSpPr>
          <p:nvPr/>
        </p:nvSpPr>
        <p:spPr bwMode="auto">
          <a:xfrm>
            <a:off x="5103813" y="5424494"/>
            <a:ext cx="1936428" cy="276999"/>
          </a:xfrm>
          <a:prstGeom prst="rect">
            <a:avLst/>
          </a:prstGeom>
          <a:noFill/>
          <a:ln w="9525">
            <a:noFill/>
            <a:miter lim="800000"/>
            <a:headEnd/>
            <a:tailEnd/>
          </a:ln>
        </p:spPr>
        <p:txBody>
          <a:bodyPr wrap="none" lIns="0" tIns="0" rIns="0" bIns="0">
            <a:spAutoFit/>
          </a:bodyPr>
          <a:lstStyle/>
          <a:p>
            <a:pPr eaLnBrk="0" hangingPunct="0"/>
            <a:r>
              <a:rPr lang="en-US" altLang="zh-TW">
                <a:solidFill>
                  <a:srgbClr val="000000"/>
                </a:solidFill>
                <a:latin typeface="Arial" pitchFamily="34" charset="0"/>
                <a:ea typeface="PMingLiU" pitchFamily="18" charset="-120"/>
              </a:rPr>
              <a:t>Subnetted address</a:t>
            </a:r>
            <a:endParaRPr lang="en-US" altLang="zh-TW" sz="2400">
              <a:latin typeface="Times New Roman" pitchFamily="18" charset="0"/>
              <a:ea typeface="PMingLiU" pitchFamily="18" charset="-120"/>
            </a:endParaRPr>
          </a:p>
        </p:txBody>
      </p:sp>
      <p:sp>
        <p:nvSpPr>
          <p:cNvPr id="29708" name="Rectangle 11"/>
          <p:cNvSpPr>
            <a:spLocks noChangeArrowheads="1"/>
          </p:cNvSpPr>
          <p:nvPr/>
        </p:nvSpPr>
        <p:spPr bwMode="auto">
          <a:xfrm>
            <a:off x="3803651" y="3578232"/>
            <a:ext cx="3217964" cy="307777"/>
          </a:xfrm>
          <a:prstGeom prst="rect">
            <a:avLst/>
          </a:prstGeom>
          <a:noFill/>
          <a:ln w="9525">
            <a:noFill/>
            <a:miter lim="800000"/>
            <a:headEnd/>
            <a:tailEnd/>
          </a:ln>
        </p:spPr>
        <p:txBody>
          <a:bodyPr wrap="square" lIns="0" tIns="0" rIns="0" bIns="0">
            <a:spAutoFit/>
          </a:bodyPr>
          <a:lstStyle/>
          <a:p>
            <a:pPr eaLnBrk="0" hangingPunct="0"/>
            <a:r>
              <a:rPr lang="en-US" altLang="zh-TW" sz="2000" dirty="0">
                <a:solidFill>
                  <a:srgbClr val="000000"/>
                </a:solidFill>
                <a:latin typeface="Arial" pitchFamily="34" charset="0"/>
                <a:ea typeface="PMingLiU" pitchFamily="18" charset="-120"/>
              </a:rPr>
              <a:t>111111111111111111111111</a:t>
            </a:r>
            <a:endParaRPr lang="en-US" altLang="zh-TW" sz="2000" dirty="0">
              <a:latin typeface="Times New Roman" pitchFamily="18" charset="0"/>
              <a:ea typeface="PMingLiU" pitchFamily="18" charset="-120"/>
            </a:endParaRPr>
          </a:p>
        </p:txBody>
      </p:sp>
      <p:sp>
        <p:nvSpPr>
          <p:cNvPr id="29709" name="Rectangle 12"/>
          <p:cNvSpPr>
            <a:spLocks noChangeArrowheads="1"/>
          </p:cNvSpPr>
          <p:nvPr/>
        </p:nvSpPr>
        <p:spPr bwMode="auto">
          <a:xfrm>
            <a:off x="7188200" y="3578230"/>
            <a:ext cx="1141338" cy="307777"/>
          </a:xfrm>
          <a:prstGeom prst="rect">
            <a:avLst/>
          </a:prstGeom>
          <a:noFill/>
          <a:ln w="9525">
            <a:noFill/>
            <a:miter lim="800000"/>
            <a:headEnd/>
            <a:tailEnd/>
          </a:ln>
        </p:spPr>
        <p:txBody>
          <a:bodyPr wrap="none" lIns="0" tIns="0" rIns="0" bIns="0">
            <a:spAutoFit/>
          </a:bodyPr>
          <a:lstStyle/>
          <a:p>
            <a:pPr eaLnBrk="0" hangingPunct="0"/>
            <a:r>
              <a:rPr lang="en-US" altLang="zh-TW" sz="2000" dirty="0">
                <a:solidFill>
                  <a:srgbClr val="000000"/>
                </a:solidFill>
                <a:latin typeface="Arial" pitchFamily="34" charset="0"/>
                <a:ea typeface="PMingLiU" pitchFamily="18" charset="-120"/>
              </a:rPr>
              <a:t>00000000</a:t>
            </a:r>
            <a:endParaRPr lang="en-US" altLang="zh-TW" sz="2000" dirty="0">
              <a:latin typeface="Times New Roman" pitchFamily="18" charset="0"/>
              <a:ea typeface="PMingLiU" pitchFamily="18" charset="-120"/>
            </a:endParaRPr>
          </a:p>
        </p:txBody>
      </p:sp>
      <p:sp>
        <p:nvSpPr>
          <p:cNvPr id="29710" name="Freeform 13"/>
          <p:cNvSpPr>
            <a:spLocks/>
          </p:cNvSpPr>
          <p:nvPr/>
        </p:nvSpPr>
        <p:spPr bwMode="auto">
          <a:xfrm>
            <a:off x="3648079" y="3408367"/>
            <a:ext cx="4718051" cy="588963"/>
          </a:xfrm>
          <a:custGeom>
            <a:avLst/>
            <a:gdLst>
              <a:gd name="T0" fmla="*/ 2968 w 2972"/>
              <a:gd name="T1" fmla="*/ 367 h 371"/>
              <a:gd name="T2" fmla="*/ 2972 w 2972"/>
              <a:gd name="T3" fmla="*/ 0 h 371"/>
              <a:gd name="T4" fmla="*/ 0 w 2972"/>
              <a:gd name="T5" fmla="*/ 0 h 371"/>
              <a:gd name="T6" fmla="*/ 0 w 2972"/>
              <a:gd name="T7" fmla="*/ 371 h 371"/>
              <a:gd name="T8" fmla="*/ 2972 w 2972"/>
              <a:gd name="T9" fmla="*/ 371 h 371"/>
              <a:gd name="T10" fmla="*/ 2972 w 2972"/>
              <a:gd name="T11" fmla="*/ 371 h 371"/>
              <a:gd name="T12" fmla="*/ 0 60000 65536"/>
              <a:gd name="T13" fmla="*/ 0 60000 65536"/>
              <a:gd name="T14" fmla="*/ 0 60000 65536"/>
              <a:gd name="T15" fmla="*/ 0 60000 65536"/>
              <a:gd name="T16" fmla="*/ 0 60000 65536"/>
              <a:gd name="T17" fmla="*/ 0 60000 65536"/>
              <a:gd name="T18" fmla="*/ 0 w 2972"/>
              <a:gd name="T19" fmla="*/ 0 h 371"/>
              <a:gd name="T20" fmla="*/ 2972 w 2972"/>
              <a:gd name="T21" fmla="*/ 371 h 371"/>
            </a:gdLst>
            <a:ahLst/>
            <a:cxnLst>
              <a:cxn ang="T12">
                <a:pos x="T0" y="T1"/>
              </a:cxn>
              <a:cxn ang="T13">
                <a:pos x="T2" y="T3"/>
              </a:cxn>
              <a:cxn ang="T14">
                <a:pos x="T4" y="T5"/>
              </a:cxn>
              <a:cxn ang="T15">
                <a:pos x="T6" y="T7"/>
              </a:cxn>
              <a:cxn ang="T16">
                <a:pos x="T8" y="T9"/>
              </a:cxn>
              <a:cxn ang="T17">
                <a:pos x="T10" y="T11"/>
              </a:cxn>
            </a:cxnLst>
            <a:rect l="T18" t="T19" r="T20" b="T21"/>
            <a:pathLst>
              <a:path w="2972" h="371">
                <a:moveTo>
                  <a:pt x="2968" y="367"/>
                </a:moveTo>
                <a:lnTo>
                  <a:pt x="2972" y="0"/>
                </a:lnTo>
                <a:lnTo>
                  <a:pt x="0" y="0"/>
                </a:lnTo>
                <a:lnTo>
                  <a:pt x="0" y="371"/>
                </a:lnTo>
                <a:lnTo>
                  <a:pt x="2972" y="371"/>
                </a:lnTo>
              </a:path>
            </a:pathLst>
          </a:custGeom>
          <a:noFill/>
          <a:ln w="14288">
            <a:solidFill>
              <a:srgbClr val="000000"/>
            </a:solidFill>
            <a:prstDash val="solid"/>
            <a:round/>
            <a:headEnd/>
            <a:tailEnd/>
          </a:ln>
        </p:spPr>
        <p:txBody>
          <a:bodyPr/>
          <a:lstStyle/>
          <a:p>
            <a:endParaRPr lang="en-US"/>
          </a:p>
        </p:txBody>
      </p:sp>
      <p:sp>
        <p:nvSpPr>
          <p:cNvPr id="29712" name="Rectangle 15"/>
          <p:cNvSpPr>
            <a:spLocks noChangeArrowheads="1"/>
          </p:cNvSpPr>
          <p:nvPr/>
        </p:nvSpPr>
        <p:spPr bwMode="auto">
          <a:xfrm>
            <a:off x="3911605" y="4802194"/>
            <a:ext cx="1692771" cy="276999"/>
          </a:xfrm>
          <a:prstGeom prst="rect">
            <a:avLst/>
          </a:prstGeom>
          <a:noFill/>
          <a:ln w="9525">
            <a:noFill/>
            <a:miter lim="800000"/>
            <a:headEnd/>
            <a:tailEnd/>
          </a:ln>
        </p:spPr>
        <p:txBody>
          <a:bodyPr wrap="none" lIns="0" tIns="0" rIns="0" bIns="0">
            <a:spAutoFit/>
          </a:bodyPr>
          <a:lstStyle/>
          <a:p>
            <a:pPr eaLnBrk="0" hangingPunct="0"/>
            <a:r>
              <a:rPr lang="en-US" altLang="zh-TW">
                <a:solidFill>
                  <a:srgbClr val="000000"/>
                </a:solidFill>
                <a:latin typeface="Arial" pitchFamily="34" charset="0"/>
                <a:ea typeface="PMingLiU" pitchFamily="18" charset="-120"/>
              </a:rPr>
              <a:t>Network number</a:t>
            </a:r>
            <a:endParaRPr lang="en-US" altLang="zh-TW" sz="2400">
              <a:latin typeface="Times New Roman" pitchFamily="18" charset="0"/>
              <a:ea typeface="PMingLiU" pitchFamily="18" charset="-120"/>
            </a:endParaRPr>
          </a:p>
        </p:txBody>
      </p:sp>
      <p:sp>
        <p:nvSpPr>
          <p:cNvPr id="29713" name="Rectangle 16"/>
          <p:cNvSpPr>
            <a:spLocks noChangeArrowheads="1"/>
          </p:cNvSpPr>
          <p:nvPr/>
        </p:nvSpPr>
        <p:spPr bwMode="auto">
          <a:xfrm>
            <a:off x="7364418" y="4802194"/>
            <a:ext cx="769441" cy="276999"/>
          </a:xfrm>
          <a:prstGeom prst="rect">
            <a:avLst/>
          </a:prstGeom>
          <a:noFill/>
          <a:ln w="9525">
            <a:noFill/>
            <a:miter lim="800000"/>
            <a:headEnd/>
            <a:tailEnd/>
          </a:ln>
        </p:spPr>
        <p:txBody>
          <a:bodyPr wrap="none" lIns="0" tIns="0" rIns="0" bIns="0">
            <a:spAutoFit/>
          </a:bodyPr>
          <a:lstStyle/>
          <a:p>
            <a:pPr eaLnBrk="0" hangingPunct="0"/>
            <a:r>
              <a:rPr lang="en-US" altLang="zh-TW">
                <a:solidFill>
                  <a:srgbClr val="000000"/>
                </a:solidFill>
                <a:latin typeface="Arial" pitchFamily="34" charset="0"/>
                <a:ea typeface="PMingLiU" pitchFamily="18" charset="-120"/>
              </a:rPr>
              <a:t>Host ID</a:t>
            </a:r>
            <a:endParaRPr lang="en-US" altLang="zh-TW" sz="2400">
              <a:latin typeface="Times New Roman" pitchFamily="18" charset="0"/>
              <a:ea typeface="PMingLiU" pitchFamily="18" charset="-120"/>
            </a:endParaRPr>
          </a:p>
        </p:txBody>
      </p:sp>
      <p:sp>
        <p:nvSpPr>
          <p:cNvPr id="29714" name="Rectangle 17"/>
          <p:cNvSpPr>
            <a:spLocks noChangeArrowheads="1"/>
          </p:cNvSpPr>
          <p:nvPr/>
        </p:nvSpPr>
        <p:spPr bwMode="auto">
          <a:xfrm>
            <a:off x="6096000" y="4802194"/>
            <a:ext cx="1025922" cy="276999"/>
          </a:xfrm>
          <a:prstGeom prst="rect">
            <a:avLst/>
          </a:prstGeom>
          <a:noFill/>
          <a:ln w="9525">
            <a:noFill/>
            <a:miter lim="800000"/>
            <a:headEnd/>
            <a:tailEnd/>
          </a:ln>
        </p:spPr>
        <p:txBody>
          <a:bodyPr wrap="none" lIns="0" tIns="0" rIns="0" bIns="0">
            <a:spAutoFit/>
          </a:bodyPr>
          <a:lstStyle/>
          <a:p>
            <a:pPr eaLnBrk="0" hangingPunct="0"/>
            <a:r>
              <a:rPr lang="en-US" altLang="zh-TW" dirty="0">
                <a:solidFill>
                  <a:srgbClr val="000000"/>
                </a:solidFill>
                <a:latin typeface="Arial" pitchFamily="34" charset="0"/>
                <a:ea typeface="PMingLiU" pitchFamily="18" charset="-120"/>
              </a:rPr>
              <a:t>Subnet ID</a:t>
            </a:r>
            <a:endParaRPr lang="en-US" altLang="zh-TW" sz="2400" dirty="0">
              <a:latin typeface="Times New Roman" pitchFamily="18" charset="0"/>
              <a:ea typeface="PMingLiU" pitchFamily="18" charset="-120"/>
            </a:endParaRPr>
          </a:p>
        </p:txBody>
      </p:sp>
      <p:sp>
        <p:nvSpPr>
          <p:cNvPr id="29715" name="Freeform 18"/>
          <p:cNvSpPr>
            <a:spLocks/>
          </p:cNvSpPr>
          <p:nvPr/>
        </p:nvSpPr>
        <p:spPr bwMode="auto">
          <a:xfrm>
            <a:off x="3648079" y="4673606"/>
            <a:ext cx="4718051" cy="581025"/>
          </a:xfrm>
          <a:custGeom>
            <a:avLst/>
            <a:gdLst>
              <a:gd name="T0" fmla="*/ 2968 w 2972"/>
              <a:gd name="T1" fmla="*/ 366 h 366"/>
              <a:gd name="T2" fmla="*/ 2972 w 2972"/>
              <a:gd name="T3" fmla="*/ 0 h 366"/>
              <a:gd name="T4" fmla="*/ 0 w 2972"/>
              <a:gd name="T5" fmla="*/ 0 h 366"/>
              <a:gd name="T6" fmla="*/ 0 w 2972"/>
              <a:gd name="T7" fmla="*/ 366 h 366"/>
              <a:gd name="T8" fmla="*/ 2972 w 2972"/>
              <a:gd name="T9" fmla="*/ 366 h 366"/>
              <a:gd name="T10" fmla="*/ 2972 w 2972"/>
              <a:gd name="T11" fmla="*/ 366 h 366"/>
              <a:gd name="T12" fmla="*/ 0 60000 65536"/>
              <a:gd name="T13" fmla="*/ 0 60000 65536"/>
              <a:gd name="T14" fmla="*/ 0 60000 65536"/>
              <a:gd name="T15" fmla="*/ 0 60000 65536"/>
              <a:gd name="T16" fmla="*/ 0 60000 65536"/>
              <a:gd name="T17" fmla="*/ 0 60000 65536"/>
              <a:gd name="T18" fmla="*/ 0 w 2972"/>
              <a:gd name="T19" fmla="*/ 0 h 366"/>
              <a:gd name="T20" fmla="*/ 2972 w 2972"/>
              <a:gd name="T21" fmla="*/ 366 h 366"/>
            </a:gdLst>
            <a:ahLst/>
            <a:cxnLst>
              <a:cxn ang="T12">
                <a:pos x="T0" y="T1"/>
              </a:cxn>
              <a:cxn ang="T13">
                <a:pos x="T2" y="T3"/>
              </a:cxn>
              <a:cxn ang="T14">
                <a:pos x="T4" y="T5"/>
              </a:cxn>
              <a:cxn ang="T15">
                <a:pos x="T6" y="T7"/>
              </a:cxn>
              <a:cxn ang="T16">
                <a:pos x="T8" y="T9"/>
              </a:cxn>
              <a:cxn ang="T17">
                <a:pos x="T10" y="T11"/>
              </a:cxn>
            </a:cxnLst>
            <a:rect l="T18" t="T19" r="T20" b="T21"/>
            <a:pathLst>
              <a:path w="2972" h="366">
                <a:moveTo>
                  <a:pt x="2968" y="366"/>
                </a:moveTo>
                <a:lnTo>
                  <a:pt x="2972" y="0"/>
                </a:lnTo>
                <a:lnTo>
                  <a:pt x="0" y="0"/>
                </a:lnTo>
                <a:lnTo>
                  <a:pt x="0" y="366"/>
                </a:lnTo>
                <a:lnTo>
                  <a:pt x="2972" y="366"/>
                </a:lnTo>
              </a:path>
            </a:pathLst>
          </a:custGeom>
          <a:noFill/>
          <a:ln w="14288">
            <a:solidFill>
              <a:srgbClr val="000000"/>
            </a:solidFill>
            <a:prstDash val="solid"/>
            <a:round/>
            <a:headEnd/>
            <a:tailEnd/>
          </a:ln>
        </p:spPr>
        <p:txBody>
          <a:bodyPr/>
          <a:lstStyle/>
          <a:p>
            <a:endParaRPr lang="en-US"/>
          </a:p>
        </p:txBody>
      </p:sp>
      <p:sp>
        <p:nvSpPr>
          <p:cNvPr id="29717" name="Line 20"/>
          <p:cNvSpPr>
            <a:spLocks noChangeShapeType="1"/>
          </p:cNvSpPr>
          <p:nvPr/>
        </p:nvSpPr>
        <p:spPr bwMode="auto">
          <a:xfrm>
            <a:off x="7134226" y="4667257"/>
            <a:ext cx="1588" cy="587375"/>
          </a:xfrm>
          <a:prstGeom prst="line">
            <a:avLst/>
          </a:prstGeom>
          <a:noFill/>
          <a:ln w="14288">
            <a:solidFill>
              <a:srgbClr val="000000"/>
            </a:solidFill>
            <a:round/>
            <a:headEnd/>
            <a:tailEnd/>
          </a:ln>
        </p:spPr>
        <p:txBody>
          <a:bodyPr/>
          <a:lstStyle/>
          <a:p>
            <a:endParaRPr lang="en-US"/>
          </a:p>
        </p:txBody>
      </p:sp>
      <p:sp>
        <p:nvSpPr>
          <p:cNvPr id="22" name="Line 20"/>
          <p:cNvSpPr>
            <a:spLocks noChangeShapeType="1"/>
          </p:cNvSpPr>
          <p:nvPr/>
        </p:nvSpPr>
        <p:spPr bwMode="auto">
          <a:xfrm>
            <a:off x="6022405" y="4653142"/>
            <a:ext cx="1588" cy="587375"/>
          </a:xfrm>
          <a:prstGeom prst="line">
            <a:avLst/>
          </a:prstGeom>
          <a:noFill/>
          <a:ln w="14288">
            <a:solidFill>
              <a:srgbClr val="000000"/>
            </a:solidFill>
            <a:round/>
            <a:headEnd/>
            <a:tailEnd/>
          </a:ln>
        </p:spPr>
        <p:txBody>
          <a:bodyPr/>
          <a:lstStyle/>
          <a:p>
            <a:endParaRPr lang="en-US"/>
          </a:p>
        </p:txBody>
      </p:sp>
      <p:sp>
        <p:nvSpPr>
          <p:cNvPr id="23" name="Line 20"/>
          <p:cNvSpPr>
            <a:spLocks noChangeShapeType="1"/>
          </p:cNvSpPr>
          <p:nvPr/>
        </p:nvSpPr>
        <p:spPr bwMode="auto">
          <a:xfrm>
            <a:off x="7104113" y="3417695"/>
            <a:ext cx="1588" cy="587375"/>
          </a:xfrm>
          <a:prstGeom prst="line">
            <a:avLst/>
          </a:prstGeom>
          <a:noFill/>
          <a:ln w="14288">
            <a:solidFill>
              <a:srgbClr val="000000"/>
            </a:solidFill>
            <a:round/>
            <a:headEnd/>
            <a:tailEnd/>
          </a:ln>
        </p:spPr>
        <p:txBody>
          <a:bodyPr/>
          <a:lstStyle/>
          <a:p>
            <a:endParaRPr lang="en-US"/>
          </a:p>
        </p:txBody>
      </p:sp>
    </p:spTree>
    <p:extLst>
      <p:ext uri="{BB962C8B-B14F-4D97-AF65-F5344CB8AC3E}">
        <p14:creationId xmlns:p14="http://schemas.microsoft.com/office/powerpoint/2010/main" val="849295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050"/>
          <p:cNvSpPr>
            <a:spLocks noGrp="1" noChangeArrowheads="1"/>
          </p:cNvSpPr>
          <p:nvPr>
            <p:ph type="title"/>
          </p:nvPr>
        </p:nvSpPr>
        <p:spPr>
          <a:xfrm>
            <a:off x="1219200" y="339117"/>
            <a:ext cx="9982200" cy="990600"/>
          </a:xfrm>
        </p:spPr>
        <p:txBody>
          <a:bodyPr>
            <a:normAutofit/>
          </a:bodyPr>
          <a:lstStyle/>
          <a:p>
            <a:r>
              <a:rPr lang="en-US" altLang="zh-TW" sz="5400" dirty="0">
                <a:ea typeface="PMingLiU" pitchFamily="18" charset="-120"/>
              </a:rPr>
              <a:t>IPv4 address assignment</a:t>
            </a:r>
          </a:p>
        </p:txBody>
      </p:sp>
      <p:sp>
        <p:nvSpPr>
          <p:cNvPr id="30724" name="Rectangle 2051"/>
          <p:cNvSpPr>
            <a:spLocks noGrp="1" noChangeArrowheads="1"/>
          </p:cNvSpPr>
          <p:nvPr>
            <p:ph idx="1"/>
          </p:nvPr>
        </p:nvSpPr>
        <p:spPr>
          <a:xfrm>
            <a:off x="1295400" y="1600200"/>
            <a:ext cx="8994775" cy="4495800"/>
          </a:xfrm>
        </p:spPr>
        <p:txBody>
          <a:bodyPr/>
          <a:lstStyle/>
          <a:p>
            <a:endParaRPr lang="en-GB" dirty="0"/>
          </a:p>
        </p:txBody>
      </p:sp>
      <p:sp>
        <p:nvSpPr>
          <p:cNvPr id="51" name="Slide Number Placeholder 5"/>
          <p:cNvSpPr>
            <a:spLocks noGrp="1"/>
          </p:cNvSpPr>
          <p:nvPr>
            <p:ph type="sldNum" sz="quarter" idx="12"/>
          </p:nvPr>
        </p:nvSpPr>
        <p:spPr/>
        <p:txBody>
          <a:bodyPr>
            <a:normAutofit/>
          </a:bodyPr>
          <a:lstStyle/>
          <a:p>
            <a:pPr>
              <a:defRPr/>
            </a:pPr>
            <a:fld id="{34FCEECB-6354-4276-877A-965994547574}" type="slidenum">
              <a:rPr lang="en-GB"/>
              <a:pPr>
                <a:defRPr/>
              </a:pPr>
              <a:t>11</a:t>
            </a:fld>
            <a:endParaRPr lang="en-GB"/>
          </a:p>
        </p:txBody>
      </p:sp>
      <p:sp>
        <p:nvSpPr>
          <p:cNvPr id="30725" name="Rectangle 2052"/>
          <p:cNvSpPr>
            <a:spLocks noChangeArrowheads="1"/>
          </p:cNvSpPr>
          <p:nvPr/>
        </p:nvSpPr>
        <p:spPr bwMode="auto">
          <a:xfrm>
            <a:off x="6911975" y="4425955"/>
            <a:ext cx="213200" cy="200055"/>
          </a:xfrm>
          <a:prstGeom prst="rect">
            <a:avLst/>
          </a:prstGeom>
          <a:noFill/>
          <a:ln w="9525">
            <a:noFill/>
            <a:miter lim="800000"/>
            <a:headEnd/>
            <a:tailEnd/>
          </a:ln>
        </p:spPr>
        <p:txBody>
          <a:bodyPr wrap="none" lIns="0" tIns="0" rIns="0" bIns="0">
            <a:spAutoFit/>
          </a:bodyPr>
          <a:lstStyle/>
          <a:p>
            <a:pPr eaLnBrk="0" hangingPunct="0"/>
            <a:r>
              <a:rPr lang="en-US" altLang="zh-TW" sz="1300">
                <a:solidFill>
                  <a:srgbClr val="000000"/>
                </a:solidFill>
                <a:latin typeface="Arial" pitchFamily="34" charset="0"/>
                <a:ea typeface="PMingLiU" pitchFamily="18" charset="-120"/>
              </a:rPr>
              <a:t>R2</a:t>
            </a:r>
            <a:endParaRPr lang="en-US" altLang="zh-TW" sz="2400">
              <a:latin typeface="Times New Roman" pitchFamily="18" charset="0"/>
              <a:ea typeface="PMingLiU" pitchFamily="18" charset="-120"/>
            </a:endParaRPr>
          </a:p>
        </p:txBody>
      </p:sp>
      <p:sp>
        <p:nvSpPr>
          <p:cNvPr id="30726" name="Freeform 2053"/>
          <p:cNvSpPr>
            <a:spLocks/>
          </p:cNvSpPr>
          <p:nvPr/>
        </p:nvSpPr>
        <p:spPr bwMode="auto">
          <a:xfrm>
            <a:off x="6865939" y="4384679"/>
            <a:ext cx="317500" cy="312739"/>
          </a:xfrm>
          <a:custGeom>
            <a:avLst/>
            <a:gdLst>
              <a:gd name="T0" fmla="*/ 197 w 200"/>
              <a:gd name="T1" fmla="*/ 197 h 197"/>
              <a:gd name="T2" fmla="*/ 200 w 200"/>
              <a:gd name="T3" fmla="*/ 0 h 197"/>
              <a:gd name="T4" fmla="*/ 0 w 200"/>
              <a:gd name="T5" fmla="*/ 0 h 197"/>
              <a:gd name="T6" fmla="*/ 0 w 200"/>
              <a:gd name="T7" fmla="*/ 197 h 197"/>
              <a:gd name="T8" fmla="*/ 200 w 200"/>
              <a:gd name="T9" fmla="*/ 197 h 197"/>
              <a:gd name="T10" fmla="*/ 200 w 200"/>
              <a:gd name="T11" fmla="*/ 197 h 197"/>
              <a:gd name="T12" fmla="*/ 0 60000 65536"/>
              <a:gd name="T13" fmla="*/ 0 60000 65536"/>
              <a:gd name="T14" fmla="*/ 0 60000 65536"/>
              <a:gd name="T15" fmla="*/ 0 60000 65536"/>
              <a:gd name="T16" fmla="*/ 0 60000 65536"/>
              <a:gd name="T17" fmla="*/ 0 60000 65536"/>
              <a:gd name="T18" fmla="*/ 0 w 200"/>
              <a:gd name="T19" fmla="*/ 0 h 197"/>
              <a:gd name="T20" fmla="*/ 200 w 200"/>
              <a:gd name="T21" fmla="*/ 197 h 197"/>
            </a:gdLst>
            <a:ahLst/>
            <a:cxnLst>
              <a:cxn ang="T12">
                <a:pos x="T0" y="T1"/>
              </a:cxn>
              <a:cxn ang="T13">
                <a:pos x="T2" y="T3"/>
              </a:cxn>
              <a:cxn ang="T14">
                <a:pos x="T4" y="T5"/>
              </a:cxn>
              <a:cxn ang="T15">
                <a:pos x="T6" y="T7"/>
              </a:cxn>
              <a:cxn ang="T16">
                <a:pos x="T8" y="T9"/>
              </a:cxn>
              <a:cxn ang="T17">
                <a:pos x="T10" y="T11"/>
              </a:cxn>
            </a:cxnLst>
            <a:rect l="T18" t="T19" r="T20" b="T21"/>
            <a:pathLst>
              <a:path w="200" h="197">
                <a:moveTo>
                  <a:pt x="197" y="197"/>
                </a:moveTo>
                <a:lnTo>
                  <a:pt x="200" y="0"/>
                </a:lnTo>
                <a:lnTo>
                  <a:pt x="0" y="0"/>
                </a:lnTo>
                <a:lnTo>
                  <a:pt x="0" y="197"/>
                </a:lnTo>
                <a:lnTo>
                  <a:pt x="200" y="197"/>
                </a:lnTo>
              </a:path>
            </a:pathLst>
          </a:custGeom>
          <a:noFill/>
          <a:ln w="9525">
            <a:solidFill>
              <a:srgbClr val="000000"/>
            </a:solidFill>
            <a:prstDash val="solid"/>
            <a:round/>
            <a:headEnd/>
            <a:tailEnd/>
          </a:ln>
        </p:spPr>
        <p:txBody>
          <a:bodyPr/>
          <a:lstStyle/>
          <a:p>
            <a:endParaRPr lang="en-US"/>
          </a:p>
        </p:txBody>
      </p:sp>
      <p:sp>
        <p:nvSpPr>
          <p:cNvPr id="30727" name="Line 2054"/>
          <p:cNvSpPr>
            <a:spLocks noChangeShapeType="1"/>
          </p:cNvSpPr>
          <p:nvPr/>
        </p:nvSpPr>
        <p:spPr bwMode="auto">
          <a:xfrm flipH="1">
            <a:off x="6645279" y="4697418"/>
            <a:ext cx="374651" cy="347663"/>
          </a:xfrm>
          <a:prstGeom prst="line">
            <a:avLst/>
          </a:prstGeom>
          <a:noFill/>
          <a:ln w="9525">
            <a:solidFill>
              <a:srgbClr val="000000"/>
            </a:solidFill>
            <a:round/>
            <a:headEnd/>
            <a:tailEnd/>
          </a:ln>
        </p:spPr>
        <p:txBody>
          <a:bodyPr/>
          <a:lstStyle/>
          <a:p>
            <a:endParaRPr lang="en-US"/>
          </a:p>
        </p:txBody>
      </p:sp>
      <p:sp>
        <p:nvSpPr>
          <p:cNvPr id="30728" name="Rectangle 2055"/>
          <p:cNvSpPr>
            <a:spLocks noChangeArrowheads="1"/>
          </p:cNvSpPr>
          <p:nvPr/>
        </p:nvSpPr>
        <p:spPr bwMode="auto">
          <a:xfrm>
            <a:off x="4803775" y="4051305"/>
            <a:ext cx="213200" cy="200055"/>
          </a:xfrm>
          <a:prstGeom prst="rect">
            <a:avLst/>
          </a:prstGeom>
          <a:noFill/>
          <a:ln w="9525">
            <a:noFill/>
            <a:miter lim="800000"/>
            <a:headEnd/>
            <a:tailEnd/>
          </a:ln>
        </p:spPr>
        <p:txBody>
          <a:bodyPr wrap="none" lIns="0" tIns="0" rIns="0" bIns="0">
            <a:spAutoFit/>
          </a:bodyPr>
          <a:lstStyle/>
          <a:p>
            <a:pPr eaLnBrk="0" hangingPunct="0"/>
            <a:r>
              <a:rPr lang="en-US" altLang="zh-TW" sz="1300">
                <a:solidFill>
                  <a:srgbClr val="000000"/>
                </a:solidFill>
                <a:latin typeface="Arial" pitchFamily="34" charset="0"/>
                <a:ea typeface="PMingLiU" pitchFamily="18" charset="-120"/>
              </a:rPr>
              <a:t>R1</a:t>
            </a:r>
            <a:endParaRPr lang="en-US" altLang="zh-TW" sz="2400">
              <a:latin typeface="Times New Roman" pitchFamily="18" charset="0"/>
              <a:ea typeface="PMingLiU" pitchFamily="18" charset="-120"/>
            </a:endParaRPr>
          </a:p>
        </p:txBody>
      </p:sp>
      <p:sp>
        <p:nvSpPr>
          <p:cNvPr id="30729" name="Freeform 2056"/>
          <p:cNvSpPr>
            <a:spLocks/>
          </p:cNvSpPr>
          <p:nvPr/>
        </p:nvSpPr>
        <p:spPr bwMode="auto">
          <a:xfrm>
            <a:off x="4752975" y="4010026"/>
            <a:ext cx="317500" cy="317500"/>
          </a:xfrm>
          <a:custGeom>
            <a:avLst/>
            <a:gdLst>
              <a:gd name="T0" fmla="*/ 200 w 200"/>
              <a:gd name="T1" fmla="*/ 200 h 200"/>
              <a:gd name="T2" fmla="*/ 200 w 200"/>
              <a:gd name="T3" fmla="*/ 0 h 200"/>
              <a:gd name="T4" fmla="*/ 0 w 200"/>
              <a:gd name="T5" fmla="*/ 0 h 200"/>
              <a:gd name="T6" fmla="*/ 0 w 200"/>
              <a:gd name="T7" fmla="*/ 200 h 200"/>
              <a:gd name="T8" fmla="*/ 200 w 200"/>
              <a:gd name="T9" fmla="*/ 200 h 200"/>
              <a:gd name="T10" fmla="*/ 200 w 200"/>
              <a:gd name="T11" fmla="*/ 200 h 200"/>
              <a:gd name="T12" fmla="*/ 0 60000 65536"/>
              <a:gd name="T13" fmla="*/ 0 60000 65536"/>
              <a:gd name="T14" fmla="*/ 0 60000 65536"/>
              <a:gd name="T15" fmla="*/ 0 60000 65536"/>
              <a:gd name="T16" fmla="*/ 0 60000 65536"/>
              <a:gd name="T17" fmla="*/ 0 60000 65536"/>
              <a:gd name="T18" fmla="*/ 0 w 200"/>
              <a:gd name="T19" fmla="*/ 0 h 200"/>
              <a:gd name="T20" fmla="*/ 200 w 200"/>
              <a:gd name="T21" fmla="*/ 200 h 200"/>
            </a:gdLst>
            <a:ahLst/>
            <a:cxnLst>
              <a:cxn ang="T12">
                <a:pos x="T0" y="T1"/>
              </a:cxn>
              <a:cxn ang="T13">
                <a:pos x="T2" y="T3"/>
              </a:cxn>
              <a:cxn ang="T14">
                <a:pos x="T4" y="T5"/>
              </a:cxn>
              <a:cxn ang="T15">
                <a:pos x="T6" y="T7"/>
              </a:cxn>
              <a:cxn ang="T16">
                <a:pos x="T8" y="T9"/>
              </a:cxn>
              <a:cxn ang="T17">
                <a:pos x="T10" y="T11"/>
              </a:cxn>
            </a:cxnLst>
            <a:rect l="T18" t="T19" r="T20" b="T21"/>
            <a:pathLst>
              <a:path w="200" h="200">
                <a:moveTo>
                  <a:pt x="200" y="200"/>
                </a:moveTo>
                <a:lnTo>
                  <a:pt x="200" y="0"/>
                </a:lnTo>
                <a:lnTo>
                  <a:pt x="0" y="0"/>
                </a:lnTo>
                <a:lnTo>
                  <a:pt x="0" y="200"/>
                </a:lnTo>
                <a:lnTo>
                  <a:pt x="200" y="200"/>
                </a:lnTo>
              </a:path>
            </a:pathLst>
          </a:custGeom>
          <a:noFill/>
          <a:ln w="9525">
            <a:solidFill>
              <a:srgbClr val="000000"/>
            </a:solidFill>
            <a:prstDash val="solid"/>
            <a:round/>
            <a:headEnd/>
            <a:tailEnd/>
          </a:ln>
        </p:spPr>
        <p:txBody>
          <a:bodyPr/>
          <a:lstStyle/>
          <a:p>
            <a:endParaRPr lang="en-US"/>
          </a:p>
        </p:txBody>
      </p:sp>
      <p:sp>
        <p:nvSpPr>
          <p:cNvPr id="30730" name="Line 2057"/>
          <p:cNvSpPr>
            <a:spLocks noChangeShapeType="1"/>
          </p:cNvSpPr>
          <p:nvPr/>
        </p:nvSpPr>
        <p:spPr bwMode="auto">
          <a:xfrm>
            <a:off x="4906967" y="3722694"/>
            <a:ext cx="4763" cy="287337"/>
          </a:xfrm>
          <a:prstGeom prst="line">
            <a:avLst/>
          </a:prstGeom>
          <a:noFill/>
          <a:ln w="9525">
            <a:solidFill>
              <a:srgbClr val="000000"/>
            </a:solidFill>
            <a:round/>
            <a:headEnd/>
            <a:tailEnd/>
          </a:ln>
        </p:spPr>
        <p:txBody>
          <a:bodyPr/>
          <a:lstStyle/>
          <a:p>
            <a:endParaRPr lang="en-US"/>
          </a:p>
        </p:txBody>
      </p:sp>
      <p:sp>
        <p:nvSpPr>
          <p:cNvPr id="30731" name="Rectangle 2058"/>
          <p:cNvSpPr>
            <a:spLocks noChangeArrowheads="1"/>
          </p:cNvSpPr>
          <p:nvPr/>
        </p:nvSpPr>
        <p:spPr bwMode="auto">
          <a:xfrm>
            <a:off x="3513137" y="4876806"/>
            <a:ext cx="213200" cy="200055"/>
          </a:xfrm>
          <a:prstGeom prst="rect">
            <a:avLst/>
          </a:prstGeom>
          <a:noFill/>
          <a:ln w="9525">
            <a:noFill/>
            <a:miter lim="800000"/>
            <a:headEnd/>
            <a:tailEnd/>
          </a:ln>
        </p:spPr>
        <p:txBody>
          <a:bodyPr wrap="none" lIns="0" tIns="0" rIns="0" bIns="0">
            <a:spAutoFit/>
          </a:bodyPr>
          <a:lstStyle/>
          <a:p>
            <a:pPr eaLnBrk="0" hangingPunct="0"/>
            <a:r>
              <a:rPr lang="en-US" altLang="zh-TW" sz="1300">
                <a:solidFill>
                  <a:srgbClr val="000000"/>
                </a:solidFill>
                <a:latin typeface="Arial" pitchFamily="34" charset="0"/>
                <a:ea typeface="PMingLiU" pitchFamily="18" charset="-120"/>
              </a:rPr>
              <a:t>H4</a:t>
            </a:r>
            <a:endParaRPr lang="en-US" altLang="zh-TW" sz="2400">
              <a:latin typeface="Times New Roman" pitchFamily="18" charset="0"/>
              <a:ea typeface="PMingLiU" pitchFamily="18" charset="-120"/>
            </a:endParaRPr>
          </a:p>
        </p:txBody>
      </p:sp>
      <p:sp>
        <p:nvSpPr>
          <p:cNvPr id="30732" name="Freeform 2059"/>
          <p:cNvSpPr>
            <a:spLocks/>
          </p:cNvSpPr>
          <p:nvPr/>
        </p:nvSpPr>
        <p:spPr bwMode="auto">
          <a:xfrm>
            <a:off x="3471863" y="4835526"/>
            <a:ext cx="317500" cy="317500"/>
          </a:xfrm>
          <a:custGeom>
            <a:avLst/>
            <a:gdLst>
              <a:gd name="T0" fmla="*/ 200 w 200"/>
              <a:gd name="T1" fmla="*/ 197 h 200"/>
              <a:gd name="T2" fmla="*/ 200 w 200"/>
              <a:gd name="T3" fmla="*/ 0 h 200"/>
              <a:gd name="T4" fmla="*/ 0 w 200"/>
              <a:gd name="T5" fmla="*/ 0 h 200"/>
              <a:gd name="T6" fmla="*/ 0 w 200"/>
              <a:gd name="T7" fmla="*/ 200 h 200"/>
              <a:gd name="T8" fmla="*/ 200 w 200"/>
              <a:gd name="T9" fmla="*/ 200 h 200"/>
              <a:gd name="T10" fmla="*/ 200 w 200"/>
              <a:gd name="T11" fmla="*/ 200 h 200"/>
              <a:gd name="T12" fmla="*/ 0 60000 65536"/>
              <a:gd name="T13" fmla="*/ 0 60000 65536"/>
              <a:gd name="T14" fmla="*/ 0 60000 65536"/>
              <a:gd name="T15" fmla="*/ 0 60000 65536"/>
              <a:gd name="T16" fmla="*/ 0 60000 65536"/>
              <a:gd name="T17" fmla="*/ 0 60000 65536"/>
              <a:gd name="T18" fmla="*/ 0 w 200"/>
              <a:gd name="T19" fmla="*/ 0 h 200"/>
              <a:gd name="T20" fmla="*/ 200 w 200"/>
              <a:gd name="T21" fmla="*/ 200 h 200"/>
            </a:gdLst>
            <a:ahLst/>
            <a:cxnLst>
              <a:cxn ang="T12">
                <a:pos x="T0" y="T1"/>
              </a:cxn>
              <a:cxn ang="T13">
                <a:pos x="T2" y="T3"/>
              </a:cxn>
              <a:cxn ang="T14">
                <a:pos x="T4" y="T5"/>
              </a:cxn>
              <a:cxn ang="T15">
                <a:pos x="T6" y="T7"/>
              </a:cxn>
              <a:cxn ang="T16">
                <a:pos x="T8" y="T9"/>
              </a:cxn>
              <a:cxn ang="T17">
                <a:pos x="T10" y="T11"/>
              </a:cxn>
            </a:cxnLst>
            <a:rect l="T18" t="T19" r="T20" b="T21"/>
            <a:pathLst>
              <a:path w="200" h="200">
                <a:moveTo>
                  <a:pt x="200" y="197"/>
                </a:moveTo>
                <a:lnTo>
                  <a:pt x="200" y="0"/>
                </a:lnTo>
                <a:lnTo>
                  <a:pt x="0" y="0"/>
                </a:lnTo>
                <a:lnTo>
                  <a:pt x="0" y="200"/>
                </a:lnTo>
                <a:lnTo>
                  <a:pt x="200" y="200"/>
                </a:lnTo>
              </a:path>
            </a:pathLst>
          </a:custGeom>
          <a:noFill/>
          <a:ln w="9525">
            <a:solidFill>
              <a:srgbClr val="000000"/>
            </a:solidFill>
            <a:prstDash val="solid"/>
            <a:round/>
            <a:headEnd/>
            <a:tailEnd/>
          </a:ln>
        </p:spPr>
        <p:txBody>
          <a:bodyPr/>
          <a:lstStyle/>
          <a:p>
            <a:endParaRPr lang="en-US"/>
          </a:p>
        </p:txBody>
      </p:sp>
      <p:sp>
        <p:nvSpPr>
          <p:cNvPr id="30733" name="Rectangle 2060"/>
          <p:cNvSpPr>
            <a:spLocks noChangeArrowheads="1"/>
          </p:cNvSpPr>
          <p:nvPr/>
        </p:nvSpPr>
        <p:spPr bwMode="auto">
          <a:xfrm>
            <a:off x="3952875" y="6019805"/>
            <a:ext cx="213200" cy="200055"/>
          </a:xfrm>
          <a:prstGeom prst="rect">
            <a:avLst/>
          </a:prstGeom>
          <a:noFill/>
          <a:ln w="9525">
            <a:noFill/>
            <a:miter lim="800000"/>
            <a:headEnd/>
            <a:tailEnd/>
          </a:ln>
        </p:spPr>
        <p:txBody>
          <a:bodyPr wrap="none" lIns="0" tIns="0" rIns="0" bIns="0">
            <a:spAutoFit/>
          </a:bodyPr>
          <a:lstStyle/>
          <a:p>
            <a:pPr eaLnBrk="0" hangingPunct="0"/>
            <a:r>
              <a:rPr lang="en-US" altLang="zh-TW" sz="1300">
                <a:solidFill>
                  <a:srgbClr val="000000"/>
                </a:solidFill>
                <a:latin typeface="Arial" pitchFamily="34" charset="0"/>
                <a:ea typeface="PMingLiU" pitchFamily="18" charset="-120"/>
              </a:rPr>
              <a:t>H5</a:t>
            </a:r>
            <a:endParaRPr lang="en-US" altLang="zh-TW" sz="2400">
              <a:latin typeface="Times New Roman" pitchFamily="18" charset="0"/>
              <a:ea typeface="PMingLiU" pitchFamily="18" charset="-120"/>
            </a:endParaRPr>
          </a:p>
        </p:txBody>
      </p:sp>
      <p:sp>
        <p:nvSpPr>
          <p:cNvPr id="30734" name="Freeform 2061"/>
          <p:cNvSpPr>
            <a:spLocks/>
          </p:cNvSpPr>
          <p:nvPr/>
        </p:nvSpPr>
        <p:spPr bwMode="auto">
          <a:xfrm>
            <a:off x="3917951" y="5978526"/>
            <a:ext cx="317500" cy="317500"/>
          </a:xfrm>
          <a:custGeom>
            <a:avLst/>
            <a:gdLst>
              <a:gd name="T0" fmla="*/ 197 w 200"/>
              <a:gd name="T1" fmla="*/ 197 h 200"/>
              <a:gd name="T2" fmla="*/ 200 w 200"/>
              <a:gd name="T3" fmla="*/ 0 h 200"/>
              <a:gd name="T4" fmla="*/ 0 w 200"/>
              <a:gd name="T5" fmla="*/ 0 h 200"/>
              <a:gd name="T6" fmla="*/ 0 w 200"/>
              <a:gd name="T7" fmla="*/ 200 h 200"/>
              <a:gd name="T8" fmla="*/ 200 w 200"/>
              <a:gd name="T9" fmla="*/ 200 h 200"/>
              <a:gd name="T10" fmla="*/ 200 w 200"/>
              <a:gd name="T11" fmla="*/ 200 h 200"/>
              <a:gd name="T12" fmla="*/ 0 60000 65536"/>
              <a:gd name="T13" fmla="*/ 0 60000 65536"/>
              <a:gd name="T14" fmla="*/ 0 60000 65536"/>
              <a:gd name="T15" fmla="*/ 0 60000 65536"/>
              <a:gd name="T16" fmla="*/ 0 60000 65536"/>
              <a:gd name="T17" fmla="*/ 0 60000 65536"/>
              <a:gd name="T18" fmla="*/ 0 w 200"/>
              <a:gd name="T19" fmla="*/ 0 h 200"/>
              <a:gd name="T20" fmla="*/ 200 w 200"/>
              <a:gd name="T21" fmla="*/ 200 h 200"/>
            </a:gdLst>
            <a:ahLst/>
            <a:cxnLst>
              <a:cxn ang="T12">
                <a:pos x="T0" y="T1"/>
              </a:cxn>
              <a:cxn ang="T13">
                <a:pos x="T2" y="T3"/>
              </a:cxn>
              <a:cxn ang="T14">
                <a:pos x="T4" y="T5"/>
              </a:cxn>
              <a:cxn ang="T15">
                <a:pos x="T6" y="T7"/>
              </a:cxn>
              <a:cxn ang="T16">
                <a:pos x="T8" y="T9"/>
              </a:cxn>
              <a:cxn ang="T17">
                <a:pos x="T10" y="T11"/>
              </a:cxn>
            </a:cxnLst>
            <a:rect l="T18" t="T19" r="T20" b="T21"/>
            <a:pathLst>
              <a:path w="200" h="200">
                <a:moveTo>
                  <a:pt x="197" y="197"/>
                </a:moveTo>
                <a:lnTo>
                  <a:pt x="200" y="0"/>
                </a:lnTo>
                <a:lnTo>
                  <a:pt x="0" y="0"/>
                </a:lnTo>
                <a:lnTo>
                  <a:pt x="0" y="200"/>
                </a:lnTo>
                <a:lnTo>
                  <a:pt x="200" y="200"/>
                </a:lnTo>
              </a:path>
            </a:pathLst>
          </a:custGeom>
          <a:noFill/>
          <a:ln w="9525">
            <a:solidFill>
              <a:srgbClr val="000000"/>
            </a:solidFill>
            <a:prstDash val="solid"/>
            <a:round/>
            <a:headEnd/>
            <a:tailEnd/>
          </a:ln>
        </p:spPr>
        <p:txBody>
          <a:bodyPr/>
          <a:lstStyle/>
          <a:p>
            <a:endParaRPr lang="en-US"/>
          </a:p>
        </p:txBody>
      </p:sp>
      <p:sp>
        <p:nvSpPr>
          <p:cNvPr id="30735" name="Rectangle 2062"/>
          <p:cNvSpPr>
            <a:spLocks noChangeArrowheads="1"/>
          </p:cNvSpPr>
          <p:nvPr/>
        </p:nvSpPr>
        <p:spPr bwMode="auto">
          <a:xfrm>
            <a:off x="5162549" y="3230569"/>
            <a:ext cx="213200" cy="200055"/>
          </a:xfrm>
          <a:prstGeom prst="rect">
            <a:avLst/>
          </a:prstGeom>
          <a:noFill/>
          <a:ln w="9525">
            <a:noFill/>
            <a:miter lim="800000"/>
            <a:headEnd/>
            <a:tailEnd/>
          </a:ln>
        </p:spPr>
        <p:txBody>
          <a:bodyPr wrap="none" lIns="0" tIns="0" rIns="0" bIns="0">
            <a:spAutoFit/>
          </a:bodyPr>
          <a:lstStyle/>
          <a:p>
            <a:pPr eaLnBrk="0" hangingPunct="0"/>
            <a:r>
              <a:rPr lang="en-US" altLang="zh-TW" sz="1300">
                <a:solidFill>
                  <a:srgbClr val="000000"/>
                </a:solidFill>
                <a:latin typeface="Arial" pitchFamily="34" charset="0"/>
                <a:ea typeface="PMingLiU" pitchFamily="18" charset="-120"/>
              </a:rPr>
              <a:t>H3</a:t>
            </a:r>
            <a:endParaRPr lang="en-US" altLang="zh-TW" sz="2400">
              <a:latin typeface="Times New Roman" pitchFamily="18" charset="0"/>
              <a:ea typeface="PMingLiU" pitchFamily="18" charset="-120"/>
            </a:endParaRPr>
          </a:p>
        </p:txBody>
      </p:sp>
      <p:sp>
        <p:nvSpPr>
          <p:cNvPr id="30736" name="Freeform 2063"/>
          <p:cNvSpPr>
            <a:spLocks/>
          </p:cNvSpPr>
          <p:nvPr/>
        </p:nvSpPr>
        <p:spPr bwMode="auto">
          <a:xfrm>
            <a:off x="5122863" y="3189289"/>
            <a:ext cx="317500" cy="317500"/>
          </a:xfrm>
          <a:custGeom>
            <a:avLst/>
            <a:gdLst>
              <a:gd name="T0" fmla="*/ 200 w 200"/>
              <a:gd name="T1" fmla="*/ 197 h 200"/>
              <a:gd name="T2" fmla="*/ 200 w 200"/>
              <a:gd name="T3" fmla="*/ 0 h 200"/>
              <a:gd name="T4" fmla="*/ 0 w 200"/>
              <a:gd name="T5" fmla="*/ 0 h 200"/>
              <a:gd name="T6" fmla="*/ 0 w 200"/>
              <a:gd name="T7" fmla="*/ 200 h 200"/>
              <a:gd name="T8" fmla="*/ 200 w 200"/>
              <a:gd name="T9" fmla="*/ 200 h 200"/>
              <a:gd name="T10" fmla="*/ 200 w 200"/>
              <a:gd name="T11" fmla="*/ 200 h 200"/>
              <a:gd name="T12" fmla="*/ 0 60000 65536"/>
              <a:gd name="T13" fmla="*/ 0 60000 65536"/>
              <a:gd name="T14" fmla="*/ 0 60000 65536"/>
              <a:gd name="T15" fmla="*/ 0 60000 65536"/>
              <a:gd name="T16" fmla="*/ 0 60000 65536"/>
              <a:gd name="T17" fmla="*/ 0 60000 65536"/>
              <a:gd name="T18" fmla="*/ 0 w 200"/>
              <a:gd name="T19" fmla="*/ 0 h 200"/>
              <a:gd name="T20" fmla="*/ 200 w 200"/>
              <a:gd name="T21" fmla="*/ 200 h 200"/>
            </a:gdLst>
            <a:ahLst/>
            <a:cxnLst>
              <a:cxn ang="T12">
                <a:pos x="T0" y="T1"/>
              </a:cxn>
              <a:cxn ang="T13">
                <a:pos x="T2" y="T3"/>
              </a:cxn>
              <a:cxn ang="T14">
                <a:pos x="T4" y="T5"/>
              </a:cxn>
              <a:cxn ang="T15">
                <a:pos x="T6" y="T7"/>
              </a:cxn>
              <a:cxn ang="T16">
                <a:pos x="T8" y="T9"/>
              </a:cxn>
              <a:cxn ang="T17">
                <a:pos x="T10" y="T11"/>
              </a:cxn>
            </a:cxnLst>
            <a:rect l="T18" t="T19" r="T20" b="T21"/>
            <a:pathLst>
              <a:path w="200" h="200">
                <a:moveTo>
                  <a:pt x="200" y="197"/>
                </a:moveTo>
                <a:lnTo>
                  <a:pt x="200" y="0"/>
                </a:lnTo>
                <a:lnTo>
                  <a:pt x="0" y="0"/>
                </a:lnTo>
                <a:lnTo>
                  <a:pt x="0" y="200"/>
                </a:lnTo>
                <a:lnTo>
                  <a:pt x="200" y="200"/>
                </a:lnTo>
              </a:path>
            </a:pathLst>
          </a:custGeom>
          <a:noFill/>
          <a:ln w="9525">
            <a:solidFill>
              <a:srgbClr val="000000"/>
            </a:solidFill>
            <a:prstDash val="solid"/>
            <a:round/>
            <a:headEnd/>
            <a:tailEnd/>
          </a:ln>
        </p:spPr>
        <p:txBody>
          <a:bodyPr/>
          <a:lstStyle/>
          <a:p>
            <a:endParaRPr lang="en-US"/>
          </a:p>
        </p:txBody>
      </p:sp>
      <p:sp>
        <p:nvSpPr>
          <p:cNvPr id="30737" name="Line 2064"/>
          <p:cNvSpPr>
            <a:spLocks noChangeShapeType="1"/>
          </p:cNvSpPr>
          <p:nvPr/>
        </p:nvSpPr>
        <p:spPr bwMode="auto">
          <a:xfrm>
            <a:off x="5281619" y="3502031"/>
            <a:ext cx="1587" cy="220663"/>
          </a:xfrm>
          <a:prstGeom prst="line">
            <a:avLst/>
          </a:prstGeom>
          <a:noFill/>
          <a:ln w="9525">
            <a:solidFill>
              <a:srgbClr val="000000"/>
            </a:solidFill>
            <a:round/>
            <a:headEnd/>
            <a:tailEnd/>
          </a:ln>
        </p:spPr>
        <p:txBody>
          <a:bodyPr/>
          <a:lstStyle/>
          <a:p>
            <a:endParaRPr lang="en-US"/>
          </a:p>
        </p:txBody>
      </p:sp>
      <p:sp>
        <p:nvSpPr>
          <p:cNvPr id="30738" name="Rectangle 2065"/>
          <p:cNvSpPr>
            <a:spLocks noChangeArrowheads="1"/>
          </p:cNvSpPr>
          <p:nvPr/>
        </p:nvSpPr>
        <p:spPr bwMode="auto">
          <a:xfrm>
            <a:off x="4338637" y="3225806"/>
            <a:ext cx="213200" cy="200055"/>
          </a:xfrm>
          <a:prstGeom prst="rect">
            <a:avLst/>
          </a:prstGeom>
          <a:noFill/>
          <a:ln w="9525">
            <a:noFill/>
            <a:miter lim="800000"/>
            <a:headEnd/>
            <a:tailEnd/>
          </a:ln>
        </p:spPr>
        <p:txBody>
          <a:bodyPr wrap="none" lIns="0" tIns="0" rIns="0" bIns="0">
            <a:spAutoFit/>
          </a:bodyPr>
          <a:lstStyle/>
          <a:p>
            <a:pPr eaLnBrk="0" hangingPunct="0"/>
            <a:r>
              <a:rPr lang="en-US" altLang="zh-TW" sz="1300">
                <a:solidFill>
                  <a:srgbClr val="000000"/>
                </a:solidFill>
                <a:latin typeface="Arial" pitchFamily="34" charset="0"/>
                <a:ea typeface="PMingLiU" pitchFamily="18" charset="-120"/>
              </a:rPr>
              <a:t>H2</a:t>
            </a:r>
            <a:endParaRPr lang="en-US" altLang="zh-TW" sz="2400">
              <a:latin typeface="Times New Roman" pitchFamily="18" charset="0"/>
              <a:ea typeface="PMingLiU" pitchFamily="18" charset="-120"/>
            </a:endParaRPr>
          </a:p>
        </p:txBody>
      </p:sp>
      <p:sp>
        <p:nvSpPr>
          <p:cNvPr id="30739" name="Freeform 2066"/>
          <p:cNvSpPr>
            <a:spLocks/>
          </p:cNvSpPr>
          <p:nvPr/>
        </p:nvSpPr>
        <p:spPr bwMode="auto">
          <a:xfrm>
            <a:off x="4297363" y="3184526"/>
            <a:ext cx="317500" cy="317500"/>
          </a:xfrm>
          <a:custGeom>
            <a:avLst/>
            <a:gdLst>
              <a:gd name="T0" fmla="*/ 200 w 200"/>
              <a:gd name="T1" fmla="*/ 200 h 200"/>
              <a:gd name="T2" fmla="*/ 200 w 200"/>
              <a:gd name="T3" fmla="*/ 0 h 200"/>
              <a:gd name="T4" fmla="*/ 0 w 200"/>
              <a:gd name="T5" fmla="*/ 0 h 200"/>
              <a:gd name="T6" fmla="*/ 0 w 200"/>
              <a:gd name="T7" fmla="*/ 200 h 200"/>
              <a:gd name="T8" fmla="*/ 200 w 200"/>
              <a:gd name="T9" fmla="*/ 200 h 200"/>
              <a:gd name="T10" fmla="*/ 200 w 200"/>
              <a:gd name="T11" fmla="*/ 200 h 200"/>
              <a:gd name="T12" fmla="*/ 0 60000 65536"/>
              <a:gd name="T13" fmla="*/ 0 60000 65536"/>
              <a:gd name="T14" fmla="*/ 0 60000 65536"/>
              <a:gd name="T15" fmla="*/ 0 60000 65536"/>
              <a:gd name="T16" fmla="*/ 0 60000 65536"/>
              <a:gd name="T17" fmla="*/ 0 60000 65536"/>
              <a:gd name="T18" fmla="*/ 0 w 200"/>
              <a:gd name="T19" fmla="*/ 0 h 200"/>
              <a:gd name="T20" fmla="*/ 200 w 200"/>
              <a:gd name="T21" fmla="*/ 200 h 200"/>
            </a:gdLst>
            <a:ahLst/>
            <a:cxnLst>
              <a:cxn ang="T12">
                <a:pos x="T0" y="T1"/>
              </a:cxn>
              <a:cxn ang="T13">
                <a:pos x="T2" y="T3"/>
              </a:cxn>
              <a:cxn ang="T14">
                <a:pos x="T4" y="T5"/>
              </a:cxn>
              <a:cxn ang="T15">
                <a:pos x="T6" y="T7"/>
              </a:cxn>
              <a:cxn ang="T16">
                <a:pos x="T8" y="T9"/>
              </a:cxn>
              <a:cxn ang="T17">
                <a:pos x="T10" y="T11"/>
              </a:cxn>
            </a:cxnLst>
            <a:rect l="T18" t="T19" r="T20" b="T21"/>
            <a:pathLst>
              <a:path w="200" h="200">
                <a:moveTo>
                  <a:pt x="200" y="200"/>
                </a:moveTo>
                <a:lnTo>
                  <a:pt x="200" y="0"/>
                </a:lnTo>
                <a:lnTo>
                  <a:pt x="0" y="0"/>
                </a:lnTo>
                <a:lnTo>
                  <a:pt x="0" y="200"/>
                </a:lnTo>
                <a:lnTo>
                  <a:pt x="200" y="200"/>
                </a:lnTo>
              </a:path>
            </a:pathLst>
          </a:custGeom>
          <a:noFill/>
          <a:ln w="9525">
            <a:solidFill>
              <a:srgbClr val="000000"/>
            </a:solidFill>
            <a:prstDash val="solid"/>
            <a:round/>
            <a:headEnd/>
            <a:tailEnd/>
          </a:ln>
        </p:spPr>
        <p:txBody>
          <a:bodyPr/>
          <a:lstStyle/>
          <a:p>
            <a:endParaRPr lang="en-US"/>
          </a:p>
        </p:txBody>
      </p:sp>
      <p:sp>
        <p:nvSpPr>
          <p:cNvPr id="30740" name="Line 2067"/>
          <p:cNvSpPr>
            <a:spLocks noChangeShapeType="1"/>
          </p:cNvSpPr>
          <p:nvPr/>
        </p:nvSpPr>
        <p:spPr bwMode="auto">
          <a:xfrm>
            <a:off x="4495805" y="3489332"/>
            <a:ext cx="4763" cy="225425"/>
          </a:xfrm>
          <a:prstGeom prst="line">
            <a:avLst/>
          </a:prstGeom>
          <a:noFill/>
          <a:ln w="9525">
            <a:solidFill>
              <a:srgbClr val="000000"/>
            </a:solidFill>
            <a:round/>
            <a:headEnd/>
            <a:tailEnd/>
          </a:ln>
        </p:spPr>
        <p:txBody>
          <a:bodyPr/>
          <a:lstStyle/>
          <a:p>
            <a:endParaRPr lang="en-US"/>
          </a:p>
        </p:txBody>
      </p:sp>
      <p:sp>
        <p:nvSpPr>
          <p:cNvPr id="30741" name="Rectangle 2068"/>
          <p:cNvSpPr>
            <a:spLocks noChangeArrowheads="1"/>
          </p:cNvSpPr>
          <p:nvPr/>
        </p:nvSpPr>
        <p:spPr bwMode="auto">
          <a:xfrm>
            <a:off x="3506788" y="3230569"/>
            <a:ext cx="213200" cy="200055"/>
          </a:xfrm>
          <a:prstGeom prst="rect">
            <a:avLst/>
          </a:prstGeom>
          <a:noFill/>
          <a:ln w="9525">
            <a:noFill/>
            <a:miter lim="800000"/>
            <a:headEnd/>
            <a:tailEnd/>
          </a:ln>
        </p:spPr>
        <p:txBody>
          <a:bodyPr wrap="none" lIns="0" tIns="0" rIns="0" bIns="0">
            <a:spAutoFit/>
          </a:bodyPr>
          <a:lstStyle/>
          <a:p>
            <a:pPr eaLnBrk="0" hangingPunct="0"/>
            <a:r>
              <a:rPr lang="en-US" altLang="zh-TW" sz="1300">
                <a:solidFill>
                  <a:srgbClr val="000000"/>
                </a:solidFill>
                <a:latin typeface="Arial" pitchFamily="34" charset="0"/>
                <a:ea typeface="PMingLiU" pitchFamily="18" charset="-120"/>
              </a:rPr>
              <a:t>H1</a:t>
            </a:r>
            <a:endParaRPr lang="en-US" altLang="zh-TW" sz="2400">
              <a:latin typeface="Times New Roman" pitchFamily="18" charset="0"/>
              <a:ea typeface="PMingLiU" pitchFamily="18" charset="-120"/>
            </a:endParaRPr>
          </a:p>
        </p:txBody>
      </p:sp>
      <p:sp>
        <p:nvSpPr>
          <p:cNvPr id="30742" name="Freeform 2069"/>
          <p:cNvSpPr>
            <a:spLocks/>
          </p:cNvSpPr>
          <p:nvPr/>
        </p:nvSpPr>
        <p:spPr bwMode="auto">
          <a:xfrm>
            <a:off x="3471863" y="3189289"/>
            <a:ext cx="317500" cy="317500"/>
          </a:xfrm>
          <a:custGeom>
            <a:avLst/>
            <a:gdLst>
              <a:gd name="T0" fmla="*/ 200 w 200"/>
              <a:gd name="T1" fmla="*/ 197 h 200"/>
              <a:gd name="T2" fmla="*/ 200 w 200"/>
              <a:gd name="T3" fmla="*/ 0 h 200"/>
              <a:gd name="T4" fmla="*/ 0 w 200"/>
              <a:gd name="T5" fmla="*/ 0 h 200"/>
              <a:gd name="T6" fmla="*/ 0 w 200"/>
              <a:gd name="T7" fmla="*/ 200 h 200"/>
              <a:gd name="T8" fmla="*/ 200 w 200"/>
              <a:gd name="T9" fmla="*/ 200 h 200"/>
              <a:gd name="T10" fmla="*/ 200 w 200"/>
              <a:gd name="T11" fmla="*/ 200 h 200"/>
              <a:gd name="T12" fmla="*/ 0 60000 65536"/>
              <a:gd name="T13" fmla="*/ 0 60000 65536"/>
              <a:gd name="T14" fmla="*/ 0 60000 65536"/>
              <a:gd name="T15" fmla="*/ 0 60000 65536"/>
              <a:gd name="T16" fmla="*/ 0 60000 65536"/>
              <a:gd name="T17" fmla="*/ 0 60000 65536"/>
              <a:gd name="T18" fmla="*/ 0 w 200"/>
              <a:gd name="T19" fmla="*/ 0 h 200"/>
              <a:gd name="T20" fmla="*/ 200 w 200"/>
              <a:gd name="T21" fmla="*/ 200 h 200"/>
            </a:gdLst>
            <a:ahLst/>
            <a:cxnLst>
              <a:cxn ang="T12">
                <a:pos x="T0" y="T1"/>
              </a:cxn>
              <a:cxn ang="T13">
                <a:pos x="T2" y="T3"/>
              </a:cxn>
              <a:cxn ang="T14">
                <a:pos x="T4" y="T5"/>
              </a:cxn>
              <a:cxn ang="T15">
                <a:pos x="T6" y="T7"/>
              </a:cxn>
              <a:cxn ang="T16">
                <a:pos x="T8" y="T9"/>
              </a:cxn>
              <a:cxn ang="T17">
                <a:pos x="T10" y="T11"/>
              </a:cxn>
            </a:cxnLst>
            <a:rect l="T18" t="T19" r="T20" b="T21"/>
            <a:pathLst>
              <a:path w="200" h="200">
                <a:moveTo>
                  <a:pt x="200" y="197"/>
                </a:moveTo>
                <a:lnTo>
                  <a:pt x="200" y="0"/>
                </a:lnTo>
                <a:lnTo>
                  <a:pt x="0" y="0"/>
                </a:lnTo>
                <a:lnTo>
                  <a:pt x="0" y="200"/>
                </a:lnTo>
                <a:lnTo>
                  <a:pt x="200" y="200"/>
                </a:lnTo>
              </a:path>
            </a:pathLst>
          </a:custGeom>
          <a:noFill/>
          <a:ln w="9525">
            <a:solidFill>
              <a:srgbClr val="000000"/>
            </a:solidFill>
            <a:prstDash val="solid"/>
            <a:round/>
            <a:headEnd/>
            <a:tailEnd/>
          </a:ln>
        </p:spPr>
        <p:txBody>
          <a:bodyPr/>
          <a:lstStyle/>
          <a:p>
            <a:endParaRPr lang="en-US"/>
          </a:p>
        </p:txBody>
      </p:sp>
      <p:sp>
        <p:nvSpPr>
          <p:cNvPr id="30743" name="Line 2070"/>
          <p:cNvSpPr>
            <a:spLocks noChangeShapeType="1"/>
          </p:cNvSpPr>
          <p:nvPr/>
        </p:nvSpPr>
        <p:spPr bwMode="auto">
          <a:xfrm>
            <a:off x="3657605" y="3489331"/>
            <a:ext cx="4763" cy="220663"/>
          </a:xfrm>
          <a:prstGeom prst="line">
            <a:avLst/>
          </a:prstGeom>
          <a:noFill/>
          <a:ln w="9525">
            <a:solidFill>
              <a:srgbClr val="000000"/>
            </a:solidFill>
            <a:round/>
            <a:headEnd/>
            <a:tailEnd/>
          </a:ln>
        </p:spPr>
        <p:txBody>
          <a:bodyPr/>
          <a:lstStyle/>
          <a:p>
            <a:endParaRPr lang="en-US"/>
          </a:p>
        </p:txBody>
      </p:sp>
      <p:sp>
        <p:nvSpPr>
          <p:cNvPr id="30744" name="Line 2071"/>
          <p:cNvSpPr>
            <a:spLocks noChangeShapeType="1"/>
          </p:cNvSpPr>
          <p:nvPr/>
        </p:nvSpPr>
        <p:spPr bwMode="auto">
          <a:xfrm>
            <a:off x="4906969" y="4327525"/>
            <a:ext cx="66675" cy="446088"/>
          </a:xfrm>
          <a:prstGeom prst="line">
            <a:avLst/>
          </a:prstGeom>
          <a:noFill/>
          <a:ln w="9525">
            <a:solidFill>
              <a:srgbClr val="000000"/>
            </a:solidFill>
            <a:round/>
            <a:headEnd/>
            <a:tailEnd/>
          </a:ln>
        </p:spPr>
        <p:txBody>
          <a:bodyPr/>
          <a:lstStyle/>
          <a:p>
            <a:endParaRPr lang="en-US"/>
          </a:p>
        </p:txBody>
      </p:sp>
      <p:sp>
        <p:nvSpPr>
          <p:cNvPr id="30745" name="Rectangle 2072"/>
          <p:cNvSpPr>
            <a:spLocks noChangeArrowheads="1"/>
          </p:cNvSpPr>
          <p:nvPr/>
        </p:nvSpPr>
        <p:spPr bwMode="auto">
          <a:xfrm>
            <a:off x="3302006" y="3754445"/>
            <a:ext cx="1542089" cy="200055"/>
          </a:xfrm>
          <a:prstGeom prst="rect">
            <a:avLst/>
          </a:prstGeom>
          <a:noFill/>
          <a:ln w="9525">
            <a:noFill/>
            <a:miter lim="800000"/>
            <a:headEnd/>
            <a:tailEnd/>
          </a:ln>
        </p:spPr>
        <p:txBody>
          <a:bodyPr wrap="none" lIns="0" tIns="0" rIns="0" bIns="0">
            <a:spAutoFit/>
          </a:bodyPr>
          <a:lstStyle/>
          <a:p>
            <a:pPr eaLnBrk="0" hangingPunct="0"/>
            <a:r>
              <a:rPr lang="en-US" altLang="zh-TW" sz="1300">
                <a:solidFill>
                  <a:srgbClr val="000000"/>
                </a:solidFill>
                <a:latin typeface="Arial" pitchFamily="34" charset="0"/>
                <a:ea typeface="PMingLiU" pitchFamily="18" charset="-120"/>
              </a:rPr>
              <a:t>Network 2 (Ethernet)</a:t>
            </a:r>
            <a:endParaRPr lang="en-US" altLang="zh-TW" sz="2400">
              <a:latin typeface="Times New Roman" pitchFamily="18" charset="0"/>
              <a:ea typeface="PMingLiU" pitchFamily="18" charset="-120"/>
            </a:endParaRPr>
          </a:p>
        </p:txBody>
      </p:sp>
      <p:sp>
        <p:nvSpPr>
          <p:cNvPr id="30746" name="Rectangle 2073"/>
          <p:cNvSpPr>
            <a:spLocks noChangeArrowheads="1"/>
          </p:cNvSpPr>
          <p:nvPr/>
        </p:nvSpPr>
        <p:spPr bwMode="auto">
          <a:xfrm>
            <a:off x="7254881" y="2041530"/>
            <a:ext cx="1542089" cy="200055"/>
          </a:xfrm>
          <a:prstGeom prst="rect">
            <a:avLst/>
          </a:prstGeom>
          <a:noFill/>
          <a:ln w="9525">
            <a:noFill/>
            <a:miter lim="800000"/>
            <a:headEnd/>
            <a:tailEnd/>
          </a:ln>
        </p:spPr>
        <p:txBody>
          <a:bodyPr wrap="none" lIns="0" tIns="0" rIns="0" bIns="0">
            <a:spAutoFit/>
          </a:bodyPr>
          <a:lstStyle/>
          <a:p>
            <a:pPr eaLnBrk="0" hangingPunct="0"/>
            <a:r>
              <a:rPr lang="en-US" altLang="zh-TW" sz="1300">
                <a:solidFill>
                  <a:srgbClr val="000000"/>
                </a:solidFill>
                <a:latin typeface="Arial" pitchFamily="34" charset="0"/>
                <a:ea typeface="PMingLiU" pitchFamily="18" charset="-120"/>
              </a:rPr>
              <a:t>Network 1 (Ethernet)</a:t>
            </a:r>
            <a:endParaRPr lang="en-US" altLang="zh-TW" sz="2400">
              <a:latin typeface="Times New Roman" pitchFamily="18" charset="0"/>
              <a:ea typeface="PMingLiU" pitchFamily="18" charset="-120"/>
            </a:endParaRPr>
          </a:p>
        </p:txBody>
      </p:sp>
      <p:sp>
        <p:nvSpPr>
          <p:cNvPr id="30747" name="Line 2074"/>
          <p:cNvSpPr>
            <a:spLocks noChangeShapeType="1"/>
          </p:cNvSpPr>
          <p:nvPr/>
        </p:nvSpPr>
        <p:spPr bwMode="auto">
          <a:xfrm>
            <a:off x="3789363" y="4989519"/>
            <a:ext cx="342900" cy="153987"/>
          </a:xfrm>
          <a:prstGeom prst="line">
            <a:avLst/>
          </a:prstGeom>
          <a:noFill/>
          <a:ln w="9525">
            <a:solidFill>
              <a:srgbClr val="000000"/>
            </a:solidFill>
            <a:round/>
            <a:headEnd/>
            <a:tailEnd/>
          </a:ln>
        </p:spPr>
        <p:txBody>
          <a:bodyPr/>
          <a:lstStyle/>
          <a:p>
            <a:endParaRPr lang="en-US"/>
          </a:p>
        </p:txBody>
      </p:sp>
      <p:sp>
        <p:nvSpPr>
          <p:cNvPr id="30748" name="Line 2075"/>
          <p:cNvSpPr>
            <a:spLocks noChangeShapeType="1"/>
          </p:cNvSpPr>
          <p:nvPr/>
        </p:nvSpPr>
        <p:spPr bwMode="auto">
          <a:xfrm flipV="1">
            <a:off x="4076706" y="5557844"/>
            <a:ext cx="220663" cy="415925"/>
          </a:xfrm>
          <a:prstGeom prst="line">
            <a:avLst/>
          </a:prstGeom>
          <a:noFill/>
          <a:ln w="9525">
            <a:solidFill>
              <a:srgbClr val="000000"/>
            </a:solidFill>
            <a:round/>
            <a:headEnd/>
            <a:tailEnd/>
          </a:ln>
        </p:spPr>
        <p:txBody>
          <a:bodyPr/>
          <a:lstStyle/>
          <a:p>
            <a:endParaRPr lang="en-US"/>
          </a:p>
        </p:txBody>
      </p:sp>
      <p:sp>
        <p:nvSpPr>
          <p:cNvPr id="30749" name="Rectangle 2076"/>
          <p:cNvSpPr>
            <a:spLocks noChangeArrowheads="1"/>
          </p:cNvSpPr>
          <p:nvPr/>
        </p:nvSpPr>
        <p:spPr bwMode="auto">
          <a:xfrm>
            <a:off x="6188075" y="6019805"/>
            <a:ext cx="213200" cy="200055"/>
          </a:xfrm>
          <a:prstGeom prst="rect">
            <a:avLst/>
          </a:prstGeom>
          <a:noFill/>
          <a:ln w="9525">
            <a:noFill/>
            <a:miter lim="800000"/>
            <a:headEnd/>
            <a:tailEnd/>
          </a:ln>
        </p:spPr>
        <p:txBody>
          <a:bodyPr wrap="none" lIns="0" tIns="0" rIns="0" bIns="0">
            <a:spAutoFit/>
          </a:bodyPr>
          <a:lstStyle/>
          <a:p>
            <a:pPr eaLnBrk="0" hangingPunct="0"/>
            <a:r>
              <a:rPr lang="en-US" altLang="zh-TW" sz="1300">
                <a:solidFill>
                  <a:srgbClr val="000000"/>
                </a:solidFill>
                <a:latin typeface="Arial" pitchFamily="34" charset="0"/>
                <a:ea typeface="PMingLiU" pitchFamily="18" charset="-120"/>
              </a:rPr>
              <a:t>H6</a:t>
            </a:r>
            <a:endParaRPr lang="en-US" altLang="zh-TW" sz="2400">
              <a:latin typeface="Times New Roman" pitchFamily="18" charset="0"/>
              <a:ea typeface="PMingLiU" pitchFamily="18" charset="-120"/>
            </a:endParaRPr>
          </a:p>
        </p:txBody>
      </p:sp>
      <p:sp>
        <p:nvSpPr>
          <p:cNvPr id="30750" name="Freeform 2077"/>
          <p:cNvSpPr>
            <a:spLocks/>
          </p:cNvSpPr>
          <p:nvPr/>
        </p:nvSpPr>
        <p:spPr bwMode="auto">
          <a:xfrm>
            <a:off x="6148389" y="5978526"/>
            <a:ext cx="317500" cy="317500"/>
          </a:xfrm>
          <a:custGeom>
            <a:avLst/>
            <a:gdLst>
              <a:gd name="T0" fmla="*/ 200 w 200"/>
              <a:gd name="T1" fmla="*/ 197 h 200"/>
              <a:gd name="T2" fmla="*/ 200 w 200"/>
              <a:gd name="T3" fmla="*/ 0 h 200"/>
              <a:gd name="T4" fmla="*/ 0 w 200"/>
              <a:gd name="T5" fmla="*/ 0 h 200"/>
              <a:gd name="T6" fmla="*/ 0 w 200"/>
              <a:gd name="T7" fmla="*/ 200 h 200"/>
              <a:gd name="T8" fmla="*/ 200 w 200"/>
              <a:gd name="T9" fmla="*/ 200 h 200"/>
              <a:gd name="T10" fmla="*/ 200 w 200"/>
              <a:gd name="T11" fmla="*/ 200 h 200"/>
              <a:gd name="T12" fmla="*/ 0 60000 65536"/>
              <a:gd name="T13" fmla="*/ 0 60000 65536"/>
              <a:gd name="T14" fmla="*/ 0 60000 65536"/>
              <a:gd name="T15" fmla="*/ 0 60000 65536"/>
              <a:gd name="T16" fmla="*/ 0 60000 65536"/>
              <a:gd name="T17" fmla="*/ 0 60000 65536"/>
              <a:gd name="T18" fmla="*/ 0 w 200"/>
              <a:gd name="T19" fmla="*/ 0 h 200"/>
              <a:gd name="T20" fmla="*/ 200 w 200"/>
              <a:gd name="T21" fmla="*/ 200 h 200"/>
            </a:gdLst>
            <a:ahLst/>
            <a:cxnLst>
              <a:cxn ang="T12">
                <a:pos x="T0" y="T1"/>
              </a:cxn>
              <a:cxn ang="T13">
                <a:pos x="T2" y="T3"/>
              </a:cxn>
              <a:cxn ang="T14">
                <a:pos x="T4" y="T5"/>
              </a:cxn>
              <a:cxn ang="T15">
                <a:pos x="T6" y="T7"/>
              </a:cxn>
              <a:cxn ang="T16">
                <a:pos x="T8" y="T9"/>
              </a:cxn>
              <a:cxn ang="T17">
                <a:pos x="T10" y="T11"/>
              </a:cxn>
            </a:cxnLst>
            <a:rect l="T18" t="T19" r="T20" b="T21"/>
            <a:pathLst>
              <a:path w="200" h="200">
                <a:moveTo>
                  <a:pt x="200" y="197"/>
                </a:moveTo>
                <a:lnTo>
                  <a:pt x="200" y="0"/>
                </a:lnTo>
                <a:lnTo>
                  <a:pt x="0" y="0"/>
                </a:lnTo>
                <a:lnTo>
                  <a:pt x="0" y="200"/>
                </a:lnTo>
                <a:lnTo>
                  <a:pt x="200" y="200"/>
                </a:lnTo>
              </a:path>
            </a:pathLst>
          </a:custGeom>
          <a:noFill/>
          <a:ln w="9525">
            <a:solidFill>
              <a:srgbClr val="000000"/>
            </a:solidFill>
            <a:prstDash val="solid"/>
            <a:round/>
            <a:headEnd/>
            <a:tailEnd/>
          </a:ln>
        </p:spPr>
        <p:txBody>
          <a:bodyPr/>
          <a:lstStyle/>
          <a:p>
            <a:endParaRPr lang="en-US"/>
          </a:p>
        </p:txBody>
      </p:sp>
      <p:sp>
        <p:nvSpPr>
          <p:cNvPr id="30751" name="Line 2078"/>
          <p:cNvSpPr>
            <a:spLocks noChangeShapeType="1"/>
          </p:cNvSpPr>
          <p:nvPr/>
        </p:nvSpPr>
        <p:spPr bwMode="auto">
          <a:xfrm flipH="1" flipV="1">
            <a:off x="6208720" y="5727706"/>
            <a:ext cx="98425" cy="246063"/>
          </a:xfrm>
          <a:prstGeom prst="line">
            <a:avLst/>
          </a:prstGeom>
          <a:noFill/>
          <a:ln w="9525">
            <a:solidFill>
              <a:srgbClr val="000000"/>
            </a:solidFill>
            <a:round/>
            <a:headEnd/>
            <a:tailEnd/>
          </a:ln>
        </p:spPr>
        <p:txBody>
          <a:bodyPr/>
          <a:lstStyle/>
          <a:p>
            <a:endParaRPr lang="en-US"/>
          </a:p>
        </p:txBody>
      </p:sp>
      <p:sp>
        <p:nvSpPr>
          <p:cNvPr id="30752" name="Rectangle 2079"/>
          <p:cNvSpPr>
            <a:spLocks noChangeArrowheads="1"/>
          </p:cNvSpPr>
          <p:nvPr/>
        </p:nvSpPr>
        <p:spPr bwMode="auto">
          <a:xfrm>
            <a:off x="4789488" y="5153031"/>
            <a:ext cx="1300036" cy="200055"/>
          </a:xfrm>
          <a:prstGeom prst="rect">
            <a:avLst/>
          </a:prstGeom>
          <a:noFill/>
          <a:ln w="9525">
            <a:noFill/>
            <a:miter lim="800000"/>
            <a:headEnd/>
            <a:tailEnd/>
          </a:ln>
        </p:spPr>
        <p:txBody>
          <a:bodyPr wrap="none" lIns="0" tIns="0" rIns="0" bIns="0">
            <a:spAutoFit/>
          </a:bodyPr>
          <a:lstStyle/>
          <a:p>
            <a:pPr eaLnBrk="0" hangingPunct="0"/>
            <a:r>
              <a:rPr lang="en-US" altLang="zh-TW" sz="1300">
                <a:solidFill>
                  <a:srgbClr val="000000"/>
                </a:solidFill>
                <a:latin typeface="Arial" pitchFamily="34" charset="0"/>
                <a:ea typeface="PMingLiU" pitchFamily="18" charset="-120"/>
              </a:rPr>
              <a:t>Network 3 (FDDI)</a:t>
            </a:r>
            <a:endParaRPr lang="en-US" altLang="zh-TW" sz="2400">
              <a:latin typeface="Times New Roman" pitchFamily="18" charset="0"/>
              <a:ea typeface="PMingLiU" pitchFamily="18" charset="-120"/>
            </a:endParaRPr>
          </a:p>
        </p:txBody>
      </p:sp>
      <p:sp>
        <p:nvSpPr>
          <p:cNvPr id="30753" name="Rectangle 2080"/>
          <p:cNvSpPr>
            <a:spLocks noChangeArrowheads="1"/>
          </p:cNvSpPr>
          <p:nvPr/>
        </p:nvSpPr>
        <p:spPr bwMode="auto">
          <a:xfrm>
            <a:off x="7608894" y="3471869"/>
            <a:ext cx="751809" cy="200055"/>
          </a:xfrm>
          <a:prstGeom prst="rect">
            <a:avLst/>
          </a:prstGeom>
          <a:noFill/>
          <a:ln w="9525">
            <a:noFill/>
            <a:miter lim="800000"/>
            <a:headEnd/>
            <a:tailEnd/>
          </a:ln>
        </p:spPr>
        <p:txBody>
          <a:bodyPr wrap="none" lIns="0" tIns="0" rIns="0" bIns="0">
            <a:spAutoFit/>
          </a:bodyPr>
          <a:lstStyle/>
          <a:p>
            <a:pPr eaLnBrk="0" hangingPunct="0"/>
            <a:r>
              <a:rPr lang="en-US" altLang="zh-TW" sz="1300">
                <a:solidFill>
                  <a:srgbClr val="000000"/>
                </a:solidFill>
                <a:latin typeface="Arial" pitchFamily="34" charset="0"/>
                <a:ea typeface="PMingLiU" pitchFamily="18" charset="-120"/>
              </a:rPr>
              <a:t>Network 4</a:t>
            </a:r>
            <a:endParaRPr lang="en-US" altLang="zh-TW" sz="2400">
              <a:latin typeface="Times New Roman" pitchFamily="18" charset="0"/>
              <a:ea typeface="PMingLiU" pitchFamily="18" charset="-120"/>
            </a:endParaRPr>
          </a:p>
        </p:txBody>
      </p:sp>
      <p:sp>
        <p:nvSpPr>
          <p:cNvPr id="30754" name="Rectangle 2081"/>
          <p:cNvSpPr>
            <a:spLocks noChangeArrowheads="1"/>
          </p:cNvSpPr>
          <p:nvPr/>
        </p:nvSpPr>
        <p:spPr bwMode="auto">
          <a:xfrm>
            <a:off x="7434269" y="3676657"/>
            <a:ext cx="1088439" cy="200055"/>
          </a:xfrm>
          <a:prstGeom prst="rect">
            <a:avLst/>
          </a:prstGeom>
          <a:noFill/>
          <a:ln w="9525">
            <a:noFill/>
            <a:miter lim="800000"/>
            <a:headEnd/>
            <a:tailEnd/>
          </a:ln>
        </p:spPr>
        <p:txBody>
          <a:bodyPr wrap="none" lIns="0" tIns="0" rIns="0" bIns="0">
            <a:spAutoFit/>
          </a:bodyPr>
          <a:lstStyle/>
          <a:p>
            <a:pPr eaLnBrk="0" hangingPunct="0"/>
            <a:r>
              <a:rPr lang="en-US" altLang="zh-TW" sz="1300">
                <a:solidFill>
                  <a:srgbClr val="000000"/>
                </a:solidFill>
                <a:latin typeface="Arial" pitchFamily="34" charset="0"/>
                <a:ea typeface="PMingLiU" pitchFamily="18" charset="-120"/>
              </a:rPr>
              <a:t>(point-to-point)</a:t>
            </a:r>
            <a:endParaRPr lang="en-US" altLang="zh-TW" sz="2400">
              <a:latin typeface="Times New Roman" pitchFamily="18" charset="0"/>
              <a:ea typeface="PMingLiU" pitchFamily="18" charset="-120"/>
            </a:endParaRPr>
          </a:p>
        </p:txBody>
      </p:sp>
      <p:sp>
        <p:nvSpPr>
          <p:cNvPr id="30755" name="Freeform 2082"/>
          <p:cNvSpPr>
            <a:spLocks/>
          </p:cNvSpPr>
          <p:nvPr/>
        </p:nvSpPr>
        <p:spPr bwMode="auto">
          <a:xfrm>
            <a:off x="6999289" y="2482851"/>
            <a:ext cx="317500" cy="317500"/>
          </a:xfrm>
          <a:custGeom>
            <a:avLst/>
            <a:gdLst>
              <a:gd name="T0" fmla="*/ 0 w 200"/>
              <a:gd name="T1" fmla="*/ 0 h 200"/>
              <a:gd name="T2" fmla="*/ 0 w 200"/>
              <a:gd name="T3" fmla="*/ 200 h 200"/>
              <a:gd name="T4" fmla="*/ 200 w 200"/>
              <a:gd name="T5" fmla="*/ 200 h 200"/>
              <a:gd name="T6" fmla="*/ 200 w 200"/>
              <a:gd name="T7" fmla="*/ 0 h 200"/>
              <a:gd name="T8" fmla="*/ 0 w 200"/>
              <a:gd name="T9" fmla="*/ 0 h 200"/>
              <a:gd name="T10" fmla="*/ 0 w 200"/>
              <a:gd name="T11" fmla="*/ 0 h 200"/>
              <a:gd name="T12" fmla="*/ 0 60000 65536"/>
              <a:gd name="T13" fmla="*/ 0 60000 65536"/>
              <a:gd name="T14" fmla="*/ 0 60000 65536"/>
              <a:gd name="T15" fmla="*/ 0 60000 65536"/>
              <a:gd name="T16" fmla="*/ 0 60000 65536"/>
              <a:gd name="T17" fmla="*/ 0 60000 65536"/>
              <a:gd name="T18" fmla="*/ 0 w 200"/>
              <a:gd name="T19" fmla="*/ 0 h 200"/>
              <a:gd name="T20" fmla="*/ 200 w 200"/>
              <a:gd name="T21" fmla="*/ 200 h 200"/>
            </a:gdLst>
            <a:ahLst/>
            <a:cxnLst>
              <a:cxn ang="T12">
                <a:pos x="T0" y="T1"/>
              </a:cxn>
              <a:cxn ang="T13">
                <a:pos x="T2" y="T3"/>
              </a:cxn>
              <a:cxn ang="T14">
                <a:pos x="T4" y="T5"/>
              </a:cxn>
              <a:cxn ang="T15">
                <a:pos x="T6" y="T7"/>
              </a:cxn>
              <a:cxn ang="T16">
                <a:pos x="T8" y="T9"/>
              </a:cxn>
              <a:cxn ang="T17">
                <a:pos x="T10" y="T11"/>
              </a:cxn>
            </a:cxnLst>
            <a:rect l="T18" t="T19" r="T20" b="T21"/>
            <a:pathLst>
              <a:path w="200" h="200">
                <a:moveTo>
                  <a:pt x="0" y="0"/>
                </a:moveTo>
                <a:lnTo>
                  <a:pt x="0" y="200"/>
                </a:lnTo>
                <a:lnTo>
                  <a:pt x="200" y="200"/>
                </a:lnTo>
                <a:lnTo>
                  <a:pt x="200" y="0"/>
                </a:lnTo>
                <a:lnTo>
                  <a:pt x="0" y="0"/>
                </a:lnTo>
              </a:path>
            </a:pathLst>
          </a:custGeom>
          <a:noFill/>
          <a:ln w="9525">
            <a:solidFill>
              <a:srgbClr val="000000"/>
            </a:solidFill>
            <a:prstDash val="solid"/>
            <a:round/>
            <a:headEnd/>
            <a:tailEnd/>
          </a:ln>
        </p:spPr>
        <p:txBody>
          <a:bodyPr/>
          <a:lstStyle/>
          <a:p>
            <a:endParaRPr lang="en-US"/>
          </a:p>
        </p:txBody>
      </p:sp>
      <p:sp>
        <p:nvSpPr>
          <p:cNvPr id="30756" name="Line 2083"/>
          <p:cNvSpPr>
            <a:spLocks noChangeShapeType="1"/>
          </p:cNvSpPr>
          <p:nvPr/>
        </p:nvSpPr>
        <p:spPr bwMode="auto">
          <a:xfrm flipV="1">
            <a:off x="7158041" y="2271720"/>
            <a:ext cx="4763" cy="211137"/>
          </a:xfrm>
          <a:prstGeom prst="line">
            <a:avLst/>
          </a:prstGeom>
          <a:noFill/>
          <a:ln w="9525">
            <a:solidFill>
              <a:srgbClr val="000000"/>
            </a:solidFill>
            <a:round/>
            <a:headEnd/>
            <a:tailEnd/>
          </a:ln>
        </p:spPr>
        <p:txBody>
          <a:bodyPr/>
          <a:lstStyle/>
          <a:p>
            <a:endParaRPr lang="en-US"/>
          </a:p>
        </p:txBody>
      </p:sp>
      <p:sp>
        <p:nvSpPr>
          <p:cNvPr id="30757" name="Rectangle 2084"/>
          <p:cNvSpPr>
            <a:spLocks noChangeArrowheads="1"/>
          </p:cNvSpPr>
          <p:nvPr/>
        </p:nvSpPr>
        <p:spPr bwMode="auto">
          <a:xfrm>
            <a:off x="7040563" y="2524131"/>
            <a:ext cx="213200" cy="200055"/>
          </a:xfrm>
          <a:prstGeom prst="rect">
            <a:avLst/>
          </a:prstGeom>
          <a:noFill/>
          <a:ln w="9525">
            <a:noFill/>
            <a:miter lim="800000"/>
            <a:headEnd/>
            <a:tailEnd/>
          </a:ln>
        </p:spPr>
        <p:txBody>
          <a:bodyPr wrap="none" lIns="0" tIns="0" rIns="0" bIns="0">
            <a:spAutoFit/>
          </a:bodyPr>
          <a:lstStyle/>
          <a:p>
            <a:pPr eaLnBrk="0" hangingPunct="0"/>
            <a:r>
              <a:rPr lang="en-US" altLang="zh-TW" sz="1300">
                <a:solidFill>
                  <a:srgbClr val="000000"/>
                </a:solidFill>
                <a:latin typeface="Arial" pitchFamily="34" charset="0"/>
                <a:ea typeface="PMingLiU" pitchFamily="18" charset="-120"/>
              </a:rPr>
              <a:t>H7</a:t>
            </a:r>
            <a:endParaRPr lang="en-US" altLang="zh-TW" sz="2400">
              <a:latin typeface="Times New Roman" pitchFamily="18" charset="0"/>
              <a:ea typeface="PMingLiU" pitchFamily="18" charset="-120"/>
            </a:endParaRPr>
          </a:p>
        </p:txBody>
      </p:sp>
      <p:sp>
        <p:nvSpPr>
          <p:cNvPr id="30758" name="Freeform 2085"/>
          <p:cNvSpPr>
            <a:spLocks/>
          </p:cNvSpPr>
          <p:nvPr/>
        </p:nvSpPr>
        <p:spPr bwMode="auto">
          <a:xfrm>
            <a:off x="7824789" y="2482851"/>
            <a:ext cx="317500" cy="317500"/>
          </a:xfrm>
          <a:custGeom>
            <a:avLst/>
            <a:gdLst>
              <a:gd name="T0" fmla="*/ 0 w 200"/>
              <a:gd name="T1" fmla="*/ 0 h 200"/>
              <a:gd name="T2" fmla="*/ 0 w 200"/>
              <a:gd name="T3" fmla="*/ 200 h 200"/>
              <a:gd name="T4" fmla="*/ 200 w 200"/>
              <a:gd name="T5" fmla="*/ 200 h 200"/>
              <a:gd name="T6" fmla="*/ 200 w 200"/>
              <a:gd name="T7" fmla="*/ 0 h 200"/>
              <a:gd name="T8" fmla="*/ 0 w 200"/>
              <a:gd name="T9" fmla="*/ 0 h 200"/>
              <a:gd name="T10" fmla="*/ 0 w 200"/>
              <a:gd name="T11" fmla="*/ 0 h 200"/>
              <a:gd name="T12" fmla="*/ 0 60000 65536"/>
              <a:gd name="T13" fmla="*/ 0 60000 65536"/>
              <a:gd name="T14" fmla="*/ 0 60000 65536"/>
              <a:gd name="T15" fmla="*/ 0 60000 65536"/>
              <a:gd name="T16" fmla="*/ 0 60000 65536"/>
              <a:gd name="T17" fmla="*/ 0 60000 65536"/>
              <a:gd name="T18" fmla="*/ 0 w 200"/>
              <a:gd name="T19" fmla="*/ 0 h 200"/>
              <a:gd name="T20" fmla="*/ 200 w 200"/>
              <a:gd name="T21" fmla="*/ 200 h 200"/>
            </a:gdLst>
            <a:ahLst/>
            <a:cxnLst>
              <a:cxn ang="T12">
                <a:pos x="T0" y="T1"/>
              </a:cxn>
              <a:cxn ang="T13">
                <a:pos x="T2" y="T3"/>
              </a:cxn>
              <a:cxn ang="T14">
                <a:pos x="T4" y="T5"/>
              </a:cxn>
              <a:cxn ang="T15">
                <a:pos x="T6" y="T7"/>
              </a:cxn>
              <a:cxn ang="T16">
                <a:pos x="T8" y="T9"/>
              </a:cxn>
              <a:cxn ang="T17">
                <a:pos x="T10" y="T11"/>
              </a:cxn>
            </a:cxnLst>
            <a:rect l="T18" t="T19" r="T20" b="T21"/>
            <a:pathLst>
              <a:path w="200" h="200">
                <a:moveTo>
                  <a:pt x="0" y="0"/>
                </a:moveTo>
                <a:lnTo>
                  <a:pt x="0" y="200"/>
                </a:lnTo>
                <a:lnTo>
                  <a:pt x="200" y="200"/>
                </a:lnTo>
                <a:lnTo>
                  <a:pt x="200" y="0"/>
                </a:lnTo>
                <a:lnTo>
                  <a:pt x="0" y="0"/>
                </a:lnTo>
              </a:path>
            </a:pathLst>
          </a:custGeom>
          <a:noFill/>
          <a:ln w="9525">
            <a:solidFill>
              <a:srgbClr val="000000"/>
            </a:solidFill>
            <a:prstDash val="solid"/>
            <a:round/>
            <a:headEnd/>
            <a:tailEnd/>
          </a:ln>
        </p:spPr>
        <p:txBody>
          <a:bodyPr/>
          <a:lstStyle/>
          <a:p>
            <a:endParaRPr lang="en-US"/>
          </a:p>
        </p:txBody>
      </p:sp>
      <p:sp>
        <p:nvSpPr>
          <p:cNvPr id="30759" name="Line 2086"/>
          <p:cNvSpPr>
            <a:spLocks noChangeShapeType="1"/>
          </p:cNvSpPr>
          <p:nvPr/>
        </p:nvSpPr>
        <p:spPr bwMode="auto">
          <a:xfrm flipV="1">
            <a:off x="7978775" y="2278069"/>
            <a:ext cx="1588" cy="204787"/>
          </a:xfrm>
          <a:prstGeom prst="line">
            <a:avLst/>
          </a:prstGeom>
          <a:noFill/>
          <a:ln w="9525">
            <a:solidFill>
              <a:srgbClr val="000000"/>
            </a:solidFill>
            <a:round/>
            <a:headEnd/>
            <a:tailEnd/>
          </a:ln>
        </p:spPr>
        <p:txBody>
          <a:bodyPr/>
          <a:lstStyle/>
          <a:p>
            <a:endParaRPr lang="en-US"/>
          </a:p>
        </p:txBody>
      </p:sp>
      <p:sp>
        <p:nvSpPr>
          <p:cNvPr id="30760" name="Rectangle 2087"/>
          <p:cNvSpPr>
            <a:spLocks noChangeArrowheads="1"/>
          </p:cNvSpPr>
          <p:nvPr/>
        </p:nvSpPr>
        <p:spPr bwMode="auto">
          <a:xfrm>
            <a:off x="7875588" y="2524131"/>
            <a:ext cx="213200" cy="200055"/>
          </a:xfrm>
          <a:prstGeom prst="rect">
            <a:avLst/>
          </a:prstGeom>
          <a:noFill/>
          <a:ln w="9525">
            <a:noFill/>
            <a:miter lim="800000"/>
            <a:headEnd/>
            <a:tailEnd/>
          </a:ln>
        </p:spPr>
        <p:txBody>
          <a:bodyPr wrap="none" lIns="0" tIns="0" rIns="0" bIns="0">
            <a:spAutoFit/>
          </a:bodyPr>
          <a:lstStyle/>
          <a:p>
            <a:pPr eaLnBrk="0" hangingPunct="0"/>
            <a:r>
              <a:rPr lang="en-US" altLang="zh-TW" sz="1300">
                <a:solidFill>
                  <a:srgbClr val="000000"/>
                </a:solidFill>
                <a:latin typeface="Arial" pitchFamily="34" charset="0"/>
                <a:ea typeface="PMingLiU" pitchFamily="18" charset="-120"/>
              </a:rPr>
              <a:t>R3</a:t>
            </a:r>
            <a:endParaRPr lang="en-US" altLang="zh-TW" sz="2400">
              <a:latin typeface="Times New Roman" pitchFamily="18" charset="0"/>
              <a:ea typeface="PMingLiU" pitchFamily="18" charset="-120"/>
            </a:endParaRPr>
          </a:p>
        </p:txBody>
      </p:sp>
      <p:sp>
        <p:nvSpPr>
          <p:cNvPr id="30761" name="Freeform 2088"/>
          <p:cNvSpPr>
            <a:spLocks/>
          </p:cNvSpPr>
          <p:nvPr/>
        </p:nvSpPr>
        <p:spPr bwMode="auto">
          <a:xfrm>
            <a:off x="8650289" y="2482851"/>
            <a:ext cx="317500" cy="317500"/>
          </a:xfrm>
          <a:custGeom>
            <a:avLst/>
            <a:gdLst>
              <a:gd name="T0" fmla="*/ 0 w 200"/>
              <a:gd name="T1" fmla="*/ 0 h 200"/>
              <a:gd name="T2" fmla="*/ 3 w 200"/>
              <a:gd name="T3" fmla="*/ 200 h 200"/>
              <a:gd name="T4" fmla="*/ 200 w 200"/>
              <a:gd name="T5" fmla="*/ 200 h 200"/>
              <a:gd name="T6" fmla="*/ 200 w 200"/>
              <a:gd name="T7" fmla="*/ 0 h 200"/>
              <a:gd name="T8" fmla="*/ 3 w 200"/>
              <a:gd name="T9" fmla="*/ 0 h 200"/>
              <a:gd name="T10" fmla="*/ 3 w 200"/>
              <a:gd name="T11" fmla="*/ 0 h 200"/>
              <a:gd name="T12" fmla="*/ 0 60000 65536"/>
              <a:gd name="T13" fmla="*/ 0 60000 65536"/>
              <a:gd name="T14" fmla="*/ 0 60000 65536"/>
              <a:gd name="T15" fmla="*/ 0 60000 65536"/>
              <a:gd name="T16" fmla="*/ 0 60000 65536"/>
              <a:gd name="T17" fmla="*/ 0 60000 65536"/>
              <a:gd name="T18" fmla="*/ 0 w 200"/>
              <a:gd name="T19" fmla="*/ 0 h 200"/>
              <a:gd name="T20" fmla="*/ 200 w 200"/>
              <a:gd name="T21" fmla="*/ 200 h 200"/>
            </a:gdLst>
            <a:ahLst/>
            <a:cxnLst>
              <a:cxn ang="T12">
                <a:pos x="T0" y="T1"/>
              </a:cxn>
              <a:cxn ang="T13">
                <a:pos x="T2" y="T3"/>
              </a:cxn>
              <a:cxn ang="T14">
                <a:pos x="T4" y="T5"/>
              </a:cxn>
              <a:cxn ang="T15">
                <a:pos x="T6" y="T7"/>
              </a:cxn>
              <a:cxn ang="T16">
                <a:pos x="T8" y="T9"/>
              </a:cxn>
              <a:cxn ang="T17">
                <a:pos x="T10" y="T11"/>
              </a:cxn>
            </a:cxnLst>
            <a:rect l="T18" t="T19" r="T20" b="T21"/>
            <a:pathLst>
              <a:path w="200" h="200">
                <a:moveTo>
                  <a:pt x="0" y="0"/>
                </a:moveTo>
                <a:lnTo>
                  <a:pt x="3" y="200"/>
                </a:lnTo>
                <a:lnTo>
                  <a:pt x="200" y="200"/>
                </a:lnTo>
                <a:lnTo>
                  <a:pt x="200" y="0"/>
                </a:lnTo>
                <a:lnTo>
                  <a:pt x="3" y="0"/>
                </a:lnTo>
              </a:path>
            </a:pathLst>
          </a:custGeom>
          <a:noFill/>
          <a:ln w="9525">
            <a:solidFill>
              <a:srgbClr val="000000"/>
            </a:solidFill>
            <a:prstDash val="solid"/>
            <a:round/>
            <a:headEnd/>
            <a:tailEnd/>
          </a:ln>
        </p:spPr>
        <p:txBody>
          <a:bodyPr/>
          <a:lstStyle/>
          <a:p>
            <a:endParaRPr lang="en-US"/>
          </a:p>
        </p:txBody>
      </p:sp>
      <p:sp>
        <p:nvSpPr>
          <p:cNvPr id="30762" name="Line 2089"/>
          <p:cNvSpPr>
            <a:spLocks noChangeShapeType="1"/>
          </p:cNvSpPr>
          <p:nvPr/>
        </p:nvSpPr>
        <p:spPr bwMode="auto">
          <a:xfrm flipV="1">
            <a:off x="8809041" y="2271714"/>
            <a:ext cx="4763" cy="215900"/>
          </a:xfrm>
          <a:prstGeom prst="line">
            <a:avLst/>
          </a:prstGeom>
          <a:noFill/>
          <a:ln w="9525">
            <a:solidFill>
              <a:srgbClr val="000000"/>
            </a:solidFill>
            <a:round/>
            <a:headEnd/>
            <a:tailEnd/>
          </a:ln>
        </p:spPr>
        <p:txBody>
          <a:bodyPr/>
          <a:lstStyle/>
          <a:p>
            <a:endParaRPr lang="en-US"/>
          </a:p>
        </p:txBody>
      </p:sp>
      <p:sp>
        <p:nvSpPr>
          <p:cNvPr id="30763" name="Rectangle 2090"/>
          <p:cNvSpPr>
            <a:spLocks noChangeArrowheads="1"/>
          </p:cNvSpPr>
          <p:nvPr/>
        </p:nvSpPr>
        <p:spPr bwMode="auto">
          <a:xfrm>
            <a:off x="8689975" y="2524130"/>
            <a:ext cx="213200" cy="200055"/>
          </a:xfrm>
          <a:prstGeom prst="rect">
            <a:avLst/>
          </a:prstGeom>
          <a:noFill/>
          <a:ln w="9525">
            <a:noFill/>
            <a:miter lim="800000"/>
            <a:headEnd/>
            <a:tailEnd/>
          </a:ln>
        </p:spPr>
        <p:txBody>
          <a:bodyPr wrap="none" lIns="0" tIns="0" rIns="0" bIns="0">
            <a:spAutoFit/>
          </a:bodyPr>
          <a:lstStyle/>
          <a:p>
            <a:pPr eaLnBrk="0" hangingPunct="0"/>
            <a:r>
              <a:rPr lang="en-US" altLang="zh-TW" sz="1300">
                <a:solidFill>
                  <a:srgbClr val="000000"/>
                </a:solidFill>
                <a:latin typeface="Arial" pitchFamily="34" charset="0"/>
                <a:ea typeface="PMingLiU" pitchFamily="18" charset="-120"/>
              </a:rPr>
              <a:t>H8</a:t>
            </a:r>
            <a:endParaRPr lang="en-US" altLang="zh-TW" sz="2400">
              <a:latin typeface="Times New Roman" pitchFamily="18" charset="0"/>
              <a:ea typeface="PMingLiU" pitchFamily="18" charset="-120"/>
            </a:endParaRPr>
          </a:p>
        </p:txBody>
      </p:sp>
      <p:sp>
        <p:nvSpPr>
          <p:cNvPr id="30764" name="Line 2091"/>
          <p:cNvSpPr>
            <a:spLocks noChangeShapeType="1"/>
          </p:cNvSpPr>
          <p:nvPr/>
        </p:nvSpPr>
        <p:spPr bwMode="auto">
          <a:xfrm>
            <a:off x="3276601" y="3722693"/>
            <a:ext cx="2476500" cy="1587"/>
          </a:xfrm>
          <a:prstGeom prst="line">
            <a:avLst/>
          </a:prstGeom>
          <a:noFill/>
          <a:ln w="20701">
            <a:solidFill>
              <a:schemeClr val="tx1"/>
            </a:solidFill>
            <a:round/>
            <a:headEnd/>
            <a:tailEnd/>
          </a:ln>
        </p:spPr>
        <p:txBody>
          <a:bodyPr/>
          <a:lstStyle/>
          <a:p>
            <a:endParaRPr lang="en-US"/>
          </a:p>
        </p:txBody>
      </p:sp>
      <p:sp>
        <p:nvSpPr>
          <p:cNvPr id="30765" name="Line 2092"/>
          <p:cNvSpPr>
            <a:spLocks noChangeShapeType="1"/>
          </p:cNvSpPr>
          <p:nvPr/>
        </p:nvSpPr>
        <p:spPr bwMode="auto">
          <a:xfrm flipH="1">
            <a:off x="6686554" y="2271719"/>
            <a:ext cx="2470151" cy="1587"/>
          </a:xfrm>
          <a:prstGeom prst="line">
            <a:avLst/>
          </a:prstGeom>
          <a:noFill/>
          <a:ln w="20701">
            <a:solidFill>
              <a:schemeClr val="tx1"/>
            </a:solidFill>
            <a:round/>
            <a:headEnd/>
            <a:tailEnd/>
          </a:ln>
        </p:spPr>
        <p:txBody>
          <a:bodyPr/>
          <a:lstStyle/>
          <a:p>
            <a:endParaRPr lang="en-US"/>
          </a:p>
        </p:txBody>
      </p:sp>
      <p:sp>
        <p:nvSpPr>
          <p:cNvPr id="30766" name="Freeform 2093"/>
          <p:cNvSpPr>
            <a:spLocks/>
          </p:cNvSpPr>
          <p:nvPr/>
        </p:nvSpPr>
        <p:spPr bwMode="auto">
          <a:xfrm>
            <a:off x="4092579" y="4743453"/>
            <a:ext cx="2674939" cy="1085851"/>
          </a:xfrm>
          <a:custGeom>
            <a:avLst/>
            <a:gdLst>
              <a:gd name="T0" fmla="*/ 826 w 1685"/>
              <a:gd name="T1" fmla="*/ 681 h 684"/>
              <a:gd name="T2" fmla="*/ 968 w 1685"/>
              <a:gd name="T3" fmla="*/ 678 h 684"/>
              <a:gd name="T4" fmla="*/ 1101 w 1685"/>
              <a:gd name="T5" fmla="*/ 665 h 684"/>
              <a:gd name="T6" fmla="*/ 1224 w 1685"/>
              <a:gd name="T7" fmla="*/ 645 h 684"/>
              <a:gd name="T8" fmla="*/ 1337 w 1685"/>
              <a:gd name="T9" fmla="*/ 620 h 684"/>
              <a:gd name="T10" fmla="*/ 1437 w 1685"/>
              <a:gd name="T11" fmla="*/ 584 h 684"/>
              <a:gd name="T12" fmla="*/ 1524 w 1685"/>
              <a:gd name="T13" fmla="*/ 542 h 684"/>
              <a:gd name="T14" fmla="*/ 1592 w 1685"/>
              <a:gd name="T15" fmla="*/ 497 h 684"/>
              <a:gd name="T16" fmla="*/ 1643 w 1685"/>
              <a:gd name="T17" fmla="*/ 449 h 684"/>
              <a:gd name="T18" fmla="*/ 1676 w 1685"/>
              <a:gd name="T19" fmla="*/ 394 h 684"/>
              <a:gd name="T20" fmla="*/ 1685 w 1685"/>
              <a:gd name="T21" fmla="*/ 332 h 684"/>
              <a:gd name="T22" fmla="*/ 1676 w 1685"/>
              <a:gd name="T23" fmla="*/ 277 h 684"/>
              <a:gd name="T24" fmla="*/ 1643 w 1685"/>
              <a:gd name="T25" fmla="*/ 226 h 684"/>
              <a:gd name="T26" fmla="*/ 1592 w 1685"/>
              <a:gd name="T27" fmla="*/ 177 h 684"/>
              <a:gd name="T28" fmla="*/ 1524 w 1685"/>
              <a:gd name="T29" fmla="*/ 132 h 684"/>
              <a:gd name="T30" fmla="*/ 1440 w 1685"/>
              <a:gd name="T31" fmla="*/ 93 h 684"/>
              <a:gd name="T32" fmla="*/ 1340 w 1685"/>
              <a:gd name="T33" fmla="*/ 61 h 684"/>
              <a:gd name="T34" fmla="*/ 1230 w 1685"/>
              <a:gd name="T35" fmla="*/ 35 h 684"/>
              <a:gd name="T36" fmla="*/ 1107 w 1685"/>
              <a:gd name="T37" fmla="*/ 16 h 684"/>
              <a:gd name="T38" fmla="*/ 975 w 1685"/>
              <a:gd name="T39" fmla="*/ 3 h 684"/>
              <a:gd name="T40" fmla="*/ 836 w 1685"/>
              <a:gd name="T41" fmla="*/ 0 h 684"/>
              <a:gd name="T42" fmla="*/ 704 w 1685"/>
              <a:gd name="T43" fmla="*/ 6 h 684"/>
              <a:gd name="T44" fmla="*/ 574 w 1685"/>
              <a:gd name="T45" fmla="*/ 19 h 684"/>
              <a:gd name="T46" fmla="*/ 455 w 1685"/>
              <a:gd name="T47" fmla="*/ 38 h 684"/>
              <a:gd name="T48" fmla="*/ 345 w 1685"/>
              <a:gd name="T49" fmla="*/ 64 h 684"/>
              <a:gd name="T50" fmla="*/ 245 w 1685"/>
              <a:gd name="T51" fmla="*/ 97 h 684"/>
              <a:gd name="T52" fmla="*/ 161 w 1685"/>
              <a:gd name="T53" fmla="*/ 132 h 684"/>
              <a:gd name="T54" fmla="*/ 93 w 1685"/>
              <a:gd name="T55" fmla="*/ 174 h 684"/>
              <a:gd name="T56" fmla="*/ 41 w 1685"/>
              <a:gd name="T57" fmla="*/ 222 h 684"/>
              <a:gd name="T58" fmla="*/ 9 w 1685"/>
              <a:gd name="T59" fmla="*/ 271 h 684"/>
              <a:gd name="T60" fmla="*/ 0 w 1685"/>
              <a:gd name="T61" fmla="*/ 323 h 684"/>
              <a:gd name="T62" fmla="*/ 9 w 1685"/>
              <a:gd name="T63" fmla="*/ 377 h 684"/>
              <a:gd name="T64" fmla="*/ 38 w 1685"/>
              <a:gd name="T65" fmla="*/ 429 h 684"/>
              <a:gd name="T66" fmla="*/ 87 w 1685"/>
              <a:gd name="T67" fmla="*/ 481 h 684"/>
              <a:gd name="T68" fmla="*/ 151 w 1685"/>
              <a:gd name="T69" fmla="*/ 526 h 684"/>
              <a:gd name="T70" fmla="*/ 232 w 1685"/>
              <a:gd name="T71" fmla="*/ 571 h 684"/>
              <a:gd name="T72" fmla="*/ 326 w 1685"/>
              <a:gd name="T73" fmla="*/ 607 h 684"/>
              <a:gd name="T74" fmla="*/ 435 w 1685"/>
              <a:gd name="T75" fmla="*/ 639 h 684"/>
              <a:gd name="T76" fmla="*/ 555 w 1685"/>
              <a:gd name="T77" fmla="*/ 662 h 684"/>
              <a:gd name="T78" fmla="*/ 687 w 1685"/>
              <a:gd name="T79" fmla="*/ 678 h 684"/>
              <a:gd name="T80" fmla="*/ 826 w 1685"/>
              <a:gd name="T81" fmla="*/ 684 h 684"/>
              <a:gd name="T82" fmla="*/ 826 w 1685"/>
              <a:gd name="T83" fmla="*/ 684 h 68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685"/>
              <a:gd name="T127" fmla="*/ 0 h 684"/>
              <a:gd name="T128" fmla="*/ 1685 w 1685"/>
              <a:gd name="T129" fmla="*/ 684 h 68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685" h="684">
                <a:moveTo>
                  <a:pt x="826" y="681"/>
                </a:moveTo>
                <a:lnTo>
                  <a:pt x="968" y="678"/>
                </a:lnTo>
                <a:lnTo>
                  <a:pt x="1101" y="665"/>
                </a:lnTo>
                <a:lnTo>
                  <a:pt x="1224" y="645"/>
                </a:lnTo>
                <a:lnTo>
                  <a:pt x="1337" y="620"/>
                </a:lnTo>
                <a:lnTo>
                  <a:pt x="1437" y="584"/>
                </a:lnTo>
                <a:lnTo>
                  <a:pt x="1524" y="542"/>
                </a:lnTo>
                <a:lnTo>
                  <a:pt x="1592" y="497"/>
                </a:lnTo>
                <a:lnTo>
                  <a:pt x="1643" y="449"/>
                </a:lnTo>
                <a:lnTo>
                  <a:pt x="1676" y="394"/>
                </a:lnTo>
                <a:lnTo>
                  <a:pt x="1685" y="332"/>
                </a:lnTo>
                <a:lnTo>
                  <a:pt x="1676" y="277"/>
                </a:lnTo>
                <a:lnTo>
                  <a:pt x="1643" y="226"/>
                </a:lnTo>
                <a:lnTo>
                  <a:pt x="1592" y="177"/>
                </a:lnTo>
                <a:lnTo>
                  <a:pt x="1524" y="132"/>
                </a:lnTo>
                <a:lnTo>
                  <a:pt x="1440" y="93"/>
                </a:lnTo>
                <a:lnTo>
                  <a:pt x="1340" y="61"/>
                </a:lnTo>
                <a:lnTo>
                  <a:pt x="1230" y="35"/>
                </a:lnTo>
                <a:lnTo>
                  <a:pt x="1107" y="16"/>
                </a:lnTo>
                <a:lnTo>
                  <a:pt x="975" y="3"/>
                </a:lnTo>
                <a:lnTo>
                  <a:pt x="836" y="0"/>
                </a:lnTo>
                <a:lnTo>
                  <a:pt x="704" y="6"/>
                </a:lnTo>
                <a:lnTo>
                  <a:pt x="574" y="19"/>
                </a:lnTo>
                <a:lnTo>
                  <a:pt x="455" y="38"/>
                </a:lnTo>
                <a:lnTo>
                  <a:pt x="345" y="64"/>
                </a:lnTo>
                <a:lnTo>
                  <a:pt x="245" y="97"/>
                </a:lnTo>
                <a:lnTo>
                  <a:pt x="161" y="132"/>
                </a:lnTo>
                <a:lnTo>
                  <a:pt x="93" y="174"/>
                </a:lnTo>
                <a:lnTo>
                  <a:pt x="41" y="222"/>
                </a:lnTo>
                <a:lnTo>
                  <a:pt x="9" y="271"/>
                </a:lnTo>
                <a:lnTo>
                  <a:pt x="0" y="323"/>
                </a:lnTo>
                <a:lnTo>
                  <a:pt x="9" y="377"/>
                </a:lnTo>
                <a:lnTo>
                  <a:pt x="38" y="429"/>
                </a:lnTo>
                <a:lnTo>
                  <a:pt x="87" y="481"/>
                </a:lnTo>
                <a:lnTo>
                  <a:pt x="151" y="526"/>
                </a:lnTo>
                <a:lnTo>
                  <a:pt x="232" y="571"/>
                </a:lnTo>
                <a:lnTo>
                  <a:pt x="326" y="607"/>
                </a:lnTo>
                <a:lnTo>
                  <a:pt x="435" y="639"/>
                </a:lnTo>
                <a:lnTo>
                  <a:pt x="555" y="662"/>
                </a:lnTo>
                <a:lnTo>
                  <a:pt x="687" y="678"/>
                </a:lnTo>
                <a:lnTo>
                  <a:pt x="826" y="684"/>
                </a:lnTo>
              </a:path>
            </a:pathLst>
          </a:custGeom>
          <a:noFill/>
          <a:ln w="20701">
            <a:solidFill>
              <a:schemeClr val="tx1"/>
            </a:solidFill>
            <a:prstDash val="solid"/>
            <a:round/>
            <a:headEnd/>
            <a:tailEnd/>
          </a:ln>
        </p:spPr>
        <p:txBody>
          <a:bodyPr/>
          <a:lstStyle/>
          <a:p>
            <a:endParaRPr lang="en-US"/>
          </a:p>
        </p:txBody>
      </p:sp>
      <p:sp>
        <p:nvSpPr>
          <p:cNvPr id="30767" name="Line 2094"/>
          <p:cNvSpPr>
            <a:spLocks noChangeShapeType="1"/>
          </p:cNvSpPr>
          <p:nvPr/>
        </p:nvSpPr>
        <p:spPr bwMode="auto">
          <a:xfrm flipH="1">
            <a:off x="7024694" y="2800356"/>
            <a:ext cx="947737" cy="1584325"/>
          </a:xfrm>
          <a:prstGeom prst="line">
            <a:avLst/>
          </a:prstGeom>
          <a:noFill/>
          <a:ln w="20701">
            <a:solidFill>
              <a:schemeClr val="tx1"/>
            </a:solidFill>
            <a:round/>
            <a:headEnd/>
            <a:tailEnd/>
          </a:ln>
        </p:spPr>
        <p:txBody>
          <a:bodyPr/>
          <a:lstStyle/>
          <a:p>
            <a:endParaRPr lang="en-US"/>
          </a:p>
        </p:txBody>
      </p:sp>
      <p:sp>
        <p:nvSpPr>
          <p:cNvPr id="30768" name="Oval 2095"/>
          <p:cNvSpPr>
            <a:spLocks noChangeArrowheads="1"/>
          </p:cNvSpPr>
          <p:nvPr/>
        </p:nvSpPr>
        <p:spPr bwMode="auto">
          <a:xfrm>
            <a:off x="2743200" y="4238625"/>
            <a:ext cx="5029200" cy="2286000"/>
          </a:xfrm>
          <a:prstGeom prst="ellipse">
            <a:avLst/>
          </a:prstGeom>
          <a:noFill/>
          <a:ln w="9525">
            <a:solidFill>
              <a:schemeClr val="accent1"/>
            </a:solidFill>
            <a:round/>
            <a:headEnd/>
            <a:tailEnd/>
          </a:ln>
        </p:spPr>
        <p:txBody>
          <a:bodyPr wrap="none" anchor="ctr"/>
          <a:lstStyle/>
          <a:p>
            <a:endParaRPr lang="en-US"/>
          </a:p>
        </p:txBody>
      </p:sp>
      <p:sp>
        <p:nvSpPr>
          <p:cNvPr id="30769" name="Oval 2096"/>
          <p:cNvSpPr>
            <a:spLocks noChangeArrowheads="1"/>
          </p:cNvSpPr>
          <p:nvPr/>
        </p:nvSpPr>
        <p:spPr bwMode="auto">
          <a:xfrm>
            <a:off x="2743200" y="2867025"/>
            <a:ext cx="3505200" cy="1219200"/>
          </a:xfrm>
          <a:prstGeom prst="ellipse">
            <a:avLst/>
          </a:prstGeom>
          <a:noFill/>
          <a:ln w="9525">
            <a:solidFill>
              <a:schemeClr val="accent1"/>
            </a:solidFill>
            <a:round/>
            <a:headEnd/>
            <a:tailEnd/>
          </a:ln>
        </p:spPr>
        <p:txBody>
          <a:bodyPr wrap="none" anchor="ctr"/>
          <a:lstStyle/>
          <a:p>
            <a:endParaRPr lang="en-US"/>
          </a:p>
        </p:txBody>
      </p:sp>
      <p:sp>
        <p:nvSpPr>
          <p:cNvPr id="30770" name="Oval 2097"/>
          <p:cNvSpPr>
            <a:spLocks noChangeArrowheads="1"/>
          </p:cNvSpPr>
          <p:nvPr/>
        </p:nvSpPr>
        <p:spPr bwMode="auto">
          <a:xfrm>
            <a:off x="6477000" y="1571625"/>
            <a:ext cx="2971800" cy="1066800"/>
          </a:xfrm>
          <a:prstGeom prst="ellipse">
            <a:avLst/>
          </a:prstGeom>
          <a:noFill/>
          <a:ln w="9525">
            <a:solidFill>
              <a:schemeClr val="accent1"/>
            </a:solidFill>
            <a:round/>
            <a:headEnd/>
            <a:tailEnd/>
          </a:ln>
        </p:spPr>
        <p:txBody>
          <a:bodyPr wrap="none" anchor="ctr"/>
          <a:lstStyle/>
          <a:p>
            <a:endParaRPr lang="en-US"/>
          </a:p>
        </p:txBody>
      </p:sp>
      <p:sp>
        <p:nvSpPr>
          <p:cNvPr id="30771" name="Oval 2098"/>
          <p:cNvSpPr>
            <a:spLocks noChangeArrowheads="1"/>
          </p:cNvSpPr>
          <p:nvPr/>
        </p:nvSpPr>
        <p:spPr bwMode="auto">
          <a:xfrm rot="1870097">
            <a:off x="7258051" y="2570169"/>
            <a:ext cx="533400" cy="2054225"/>
          </a:xfrm>
          <a:prstGeom prst="ellipse">
            <a:avLst/>
          </a:prstGeom>
          <a:noFill/>
          <a:ln w="9525">
            <a:solidFill>
              <a:schemeClr val="accent1"/>
            </a:solidFill>
            <a:round/>
            <a:headEnd/>
            <a:tailEnd/>
          </a:ln>
        </p:spPr>
        <p:txBody>
          <a:bodyPr wrap="none" anchor="ctr"/>
          <a:lstStyle/>
          <a:p>
            <a:endParaRPr lang="en-US"/>
          </a:p>
        </p:txBody>
      </p:sp>
    </p:spTree>
    <p:extLst>
      <p:ext uri="{BB962C8B-B14F-4D97-AF65-F5344CB8AC3E}">
        <p14:creationId xmlns:p14="http://schemas.microsoft.com/office/powerpoint/2010/main" val="39470414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136DD-27D0-CA99-6A1D-0F4DC3E83536}"/>
              </a:ext>
            </a:extLst>
          </p:cNvPr>
          <p:cNvSpPr>
            <a:spLocks noGrp="1"/>
          </p:cNvSpPr>
          <p:nvPr>
            <p:ph type="title"/>
          </p:nvPr>
        </p:nvSpPr>
        <p:spPr/>
        <p:txBody>
          <a:bodyPr/>
          <a:lstStyle/>
          <a:p>
            <a:r>
              <a:rPr lang="en-US" dirty="0"/>
              <a:t>exercises</a:t>
            </a:r>
          </a:p>
        </p:txBody>
      </p:sp>
      <p:sp>
        <p:nvSpPr>
          <p:cNvPr id="3" name="Content Placeholder 2">
            <a:extLst>
              <a:ext uri="{FF2B5EF4-FFF2-40B4-BE49-F238E27FC236}">
                <a16:creationId xmlns:a16="http://schemas.microsoft.com/office/drawing/2014/main" id="{28753361-3629-D210-1543-2CD3A24CB476}"/>
              </a:ext>
            </a:extLst>
          </p:cNvPr>
          <p:cNvSpPr>
            <a:spLocks noGrp="1"/>
          </p:cNvSpPr>
          <p:nvPr>
            <p:ph idx="1"/>
          </p:nvPr>
        </p:nvSpPr>
        <p:spPr/>
        <p:txBody>
          <a:bodyPr>
            <a:normAutofit/>
          </a:bodyPr>
          <a:lstStyle/>
          <a:p>
            <a:r>
              <a:rPr lang="en-US" altLang="zh-TW" sz="2800" dirty="0">
                <a:ea typeface="PMingLiU" pitchFamily="18" charset="-120"/>
              </a:rPr>
              <a:t>What is the subnet mask for the network you are connected to?</a:t>
            </a:r>
          </a:p>
          <a:p>
            <a:r>
              <a:rPr lang="en-US" sz="2800" b="0" i="0" u="none" strike="noStrike" baseline="0" dirty="0">
                <a:latin typeface="URWPalladioL-Roma"/>
              </a:rPr>
              <a:t>A host’s network interface is configured with class B address </a:t>
            </a:r>
            <a:r>
              <a:rPr lang="en-US" sz="2800" b="0" i="0" u="none" strike="noStrike" baseline="0" dirty="0">
                <a:latin typeface="Courier New" panose="02070309020205020404" pitchFamily="49" charset="0"/>
                <a:cs typeface="Courier New" panose="02070309020205020404" pitchFamily="49" charset="0"/>
              </a:rPr>
              <a:t>158.132.10.126</a:t>
            </a:r>
            <a:r>
              <a:rPr lang="en-US" sz="2800" b="0" i="0" u="none" strike="noStrike" baseline="0" dirty="0">
                <a:latin typeface="URWPalladioL-Roma"/>
              </a:rPr>
              <a:t>, and the IP broadcast address is </a:t>
            </a:r>
            <a:r>
              <a:rPr lang="en-US" sz="2800" b="0" i="0" u="none" strike="noStrike" baseline="0" dirty="0">
                <a:latin typeface="Courier New" panose="02070309020205020404" pitchFamily="49" charset="0"/>
                <a:cs typeface="Courier New" panose="02070309020205020404" pitchFamily="49" charset="0"/>
              </a:rPr>
              <a:t>158.132.11.255</a:t>
            </a:r>
            <a:r>
              <a:rPr lang="en-US" sz="2800" b="0" i="0" u="none" strike="noStrike" baseline="0" dirty="0">
                <a:latin typeface="URWPalladioL-Roma"/>
              </a:rPr>
              <a:t>. Assume that only </a:t>
            </a:r>
            <a:r>
              <a:rPr lang="en-US" sz="2800" b="0" i="0" u="none" strike="noStrike" baseline="0" dirty="0">
                <a:solidFill>
                  <a:srgbClr val="C00000"/>
                </a:solidFill>
                <a:latin typeface="URWPalladioL-Roma"/>
              </a:rPr>
              <a:t>contiguous subnet mask </a:t>
            </a:r>
            <a:r>
              <a:rPr lang="en-US" sz="2800" b="0" i="0" u="none" strike="noStrike" baseline="0" dirty="0">
                <a:latin typeface="URWPalladioL-Roma"/>
              </a:rPr>
              <a:t>can be used (the </a:t>
            </a:r>
            <a:r>
              <a:rPr lang="en-US" sz="2800" b="0" i="0" u="none" strike="noStrike" baseline="0" dirty="0">
                <a:latin typeface="SFTT1000"/>
              </a:rPr>
              <a:t>1</a:t>
            </a:r>
            <a:r>
              <a:rPr lang="en-US" sz="2800" b="0" i="0" u="none" strike="noStrike" baseline="0" dirty="0">
                <a:latin typeface="URWPalladioL-Roma"/>
              </a:rPr>
              <a:t>’s in the subnet mask must not be separated by </a:t>
            </a:r>
            <a:r>
              <a:rPr lang="en-US" sz="2800" b="0" i="0" u="none" strike="noStrike" baseline="0" dirty="0">
                <a:latin typeface="SFTT1000"/>
              </a:rPr>
              <a:t>0</a:t>
            </a:r>
            <a:r>
              <a:rPr lang="en-US" sz="2800" b="0" i="0" u="none" strike="noStrike" baseline="0" dirty="0">
                <a:latin typeface="URWPalladioL-Roma"/>
              </a:rPr>
              <a:t>.). Can you </a:t>
            </a:r>
            <a:r>
              <a:rPr lang="en-US" sz="2800" b="0" i="0" u="none" strike="noStrike" baseline="0" dirty="0">
                <a:solidFill>
                  <a:srgbClr val="C00000"/>
                </a:solidFill>
                <a:latin typeface="URWPalladioL-Roma"/>
              </a:rPr>
              <a:t>uniquely</a:t>
            </a:r>
            <a:r>
              <a:rPr lang="en-US" sz="2800" b="0" i="0" u="none" strike="noStrike" baseline="0" dirty="0">
                <a:latin typeface="URWPalladioL-Roma"/>
              </a:rPr>
              <a:t> determine the network’s subnet mask?</a:t>
            </a:r>
            <a:endParaRPr lang="en-US" sz="2800" dirty="0"/>
          </a:p>
        </p:txBody>
      </p:sp>
      <p:sp>
        <p:nvSpPr>
          <p:cNvPr id="4" name="Slide Number Placeholder 3">
            <a:extLst>
              <a:ext uri="{FF2B5EF4-FFF2-40B4-BE49-F238E27FC236}">
                <a16:creationId xmlns:a16="http://schemas.microsoft.com/office/drawing/2014/main" id="{9002FB8B-57BE-08E7-3AC4-01292806D090}"/>
              </a:ext>
            </a:extLst>
          </p:cNvPr>
          <p:cNvSpPr>
            <a:spLocks noGrp="1"/>
          </p:cNvSpPr>
          <p:nvPr>
            <p:ph type="sldNum" sz="quarter" idx="12"/>
          </p:nvPr>
        </p:nvSpPr>
        <p:spPr/>
        <p:txBody>
          <a:bodyPr/>
          <a:lstStyle/>
          <a:p>
            <a:fld id="{48511D1B-E4DB-470C-AB1C-194405D59940}" type="slidenum">
              <a:rPr lang="en-US" smtClean="0"/>
              <a:t>12</a:t>
            </a:fld>
            <a:endParaRPr lang="en-US" dirty="0"/>
          </a:p>
        </p:txBody>
      </p:sp>
    </p:spTree>
    <p:extLst>
      <p:ext uri="{BB962C8B-B14F-4D97-AF65-F5344CB8AC3E}">
        <p14:creationId xmlns:p14="http://schemas.microsoft.com/office/powerpoint/2010/main" val="27133343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143000" y="432815"/>
            <a:ext cx="9906000" cy="990600"/>
          </a:xfrm>
        </p:spPr>
        <p:txBody>
          <a:bodyPr>
            <a:normAutofit/>
          </a:bodyPr>
          <a:lstStyle/>
          <a:p>
            <a:r>
              <a:rPr lang="en-US" altLang="zh-TW" sz="5400" dirty="0">
                <a:ea typeface="PMingLiU" pitchFamily="18" charset="-120"/>
              </a:rPr>
              <a:t>IP </a:t>
            </a:r>
            <a:r>
              <a:rPr lang="en-US" altLang="zh-TW" sz="5400" dirty="0" err="1">
                <a:ea typeface="PMingLiU" pitchFamily="18" charset="-120"/>
              </a:rPr>
              <a:t>supernets</a:t>
            </a:r>
            <a:endParaRPr lang="en-US" altLang="zh-TW" sz="5400" dirty="0">
              <a:ea typeface="PMingLiU" pitchFamily="18" charset="-120"/>
            </a:endParaRPr>
          </a:p>
        </p:txBody>
      </p:sp>
      <p:sp>
        <p:nvSpPr>
          <p:cNvPr id="31748" name="Rectangle 3"/>
          <p:cNvSpPr>
            <a:spLocks noGrp="1" noChangeArrowheads="1"/>
          </p:cNvSpPr>
          <p:nvPr>
            <p:ph idx="1"/>
          </p:nvPr>
        </p:nvSpPr>
        <p:spPr>
          <a:xfrm>
            <a:off x="1143000" y="1600200"/>
            <a:ext cx="10058400" cy="4495800"/>
          </a:xfrm>
        </p:spPr>
        <p:txBody>
          <a:bodyPr/>
          <a:lstStyle/>
          <a:p>
            <a:r>
              <a:rPr lang="en-US" altLang="zh-TW" sz="2800" dirty="0">
                <a:ea typeface="PMingLiU" pitchFamily="18" charset="-120"/>
              </a:rPr>
              <a:t>Have a subnet mask shorter than the network address. </a:t>
            </a:r>
          </a:p>
          <a:p>
            <a:r>
              <a:rPr lang="en-US" altLang="zh-TW" sz="2800" dirty="0">
                <a:ea typeface="PMingLiU" pitchFamily="18" charset="-120"/>
              </a:rPr>
              <a:t>For example, use a “subnet mask” of 255.255.252.0 (/22) for</a:t>
            </a:r>
          </a:p>
          <a:p>
            <a:pPr lvl="1"/>
            <a:r>
              <a:rPr lang="en-US" altLang="zh-TW" sz="2400" dirty="0">
                <a:ea typeface="PMingLiU" pitchFamily="18" charset="-120"/>
              </a:rPr>
              <a:t>Network 222.231.32.0</a:t>
            </a:r>
          </a:p>
          <a:p>
            <a:pPr lvl="1"/>
            <a:r>
              <a:rPr lang="en-US" altLang="zh-TW" sz="2400" dirty="0">
                <a:ea typeface="PMingLiU" pitchFamily="18" charset="-120"/>
              </a:rPr>
              <a:t>Network 222.231.33.0</a:t>
            </a:r>
          </a:p>
          <a:p>
            <a:pPr lvl="1"/>
            <a:r>
              <a:rPr lang="en-US" altLang="zh-TW" sz="2400" dirty="0">
                <a:ea typeface="PMingLiU" pitchFamily="18" charset="-120"/>
              </a:rPr>
              <a:t>Network 222.231.34.0</a:t>
            </a:r>
          </a:p>
          <a:p>
            <a:pPr lvl="1"/>
            <a:r>
              <a:rPr lang="en-US" altLang="zh-TW" sz="2400" dirty="0">
                <a:ea typeface="PMingLiU" pitchFamily="18" charset="-120"/>
              </a:rPr>
              <a:t>Network 222.231.35.0</a:t>
            </a:r>
          </a:p>
          <a:p>
            <a:r>
              <a:rPr lang="en-US" altLang="zh-TW" sz="2800" dirty="0">
                <a:ea typeface="PMingLiU" pitchFamily="18" charset="-120"/>
              </a:rPr>
              <a:t>Purpose of doing this?</a:t>
            </a:r>
          </a:p>
          <a:p>
            <a:endParaRPr lang="zh-TW" altLang="en-US" dirty="0">
              <a:ea typeface="PMingLiU" pitchFamily="18" charset="-120"/>
            </a:endParaRPr>
          </a:p>
        </p:txBody>
      </p:sp>
      <p:sp>
        <p:nvSpPr>
          <p:cNvPr id="5" name="Slide Number Placeholder 5"/>
          <p:cNvSpPr>
            <a:spLocks noGrp="1"/>
          </p:cNvSpPr>
          <p:nvPr>
            <p:ph type="sldNum" sz="quarter" idx="12"/>
          </p:nvPr>
        </p:nvSpPr>
        <p:spPr/>
        <p:txBody>
          <a:bodyPr>
            <a:normAutofit/>
          </a:bodyPr>
          <a:lstStyle/>
          <a:p>
            <a:pPr>
              <a:defRPr/>
            </a:pPr>
            <a:fld id="{400EB10F-9FC1-4664-B724-21B2F3DE95C6}" type="slidenum">
              <a:rPr lang="en-GB"/>
              <a:pPr>
                <a:defRPr/>
              </a:pPr>
              <a:t>13</a:t>
            </a:fld>
            <a:endParaRPr lang="en-GB"/>
          </a:p>
        </p:txBody>
      </p:sp>
    </p:spTree>
    <p:extLst>
      <p:ext uri="{BB962C8B-B14F-4D97-AF65-F5344CB8AC3E}">
        <p14:creationId xmlns:p14="http://schemas.microsoft.com/office/powerpoint/2010/main" val="3444596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zh-TW" dirty="0">
                <a:ea typeface="PMingLiU" pitchFamily="18" charset="-120"/>
              </a:rPr>
              <a:t>Additional internetworking issues</a:t>
            </a:r>
            <a:endParaRPr lang="en-US" dirty="0"/>
          </a:p>
        </p:txBody>
      </p:sp>
      <p:sp>
        <p:nvSpPr>
          <p:cNvPr id="2" name="Text Placeholder 1"/>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5276A826-C0B7-4B52-A339-82F5C73D9B6A}" type="slidenum">
              <a:rPr lang="en-GB" smtClean="0"/>
              <a:pPr>
                <a:defRPr/>
              </a:pPr>
              <a:t>14</a:t>
            </a:fld>
            <a:endParaRPr lang="en-GB"/>
          </a:p>
        </p:txBody>
      </p:sp>
    </p:spTree>
    <p:extLst>
      <p:ext uri="{BB962C8B-B14F-4D97-AF65-F5344CB8AC3E}">
        <p14:creationId xmlns:p14="http://schemas.microsoft.com/office/powerpoint/2010/main" val="782808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066800" y="609600"/>
            <a:ext cx="9296400" cy="990600"/>
          </a:xfrm>
        </p:spPr>
        <p:txBody>
          <a:bodyPr>
            <a:noAutofit/>
          </a:bodyPr>
          <a:lstStyle/>
          <a:p>
            <a:r>
              <a:rPr lang="en-US" altLang="zh-TW" sz="5400" dirty="0">
                <a:ea typeface="PMingLiU" pitchFamily="18" charset="-120"/>
              </a:rPr>
              <a:t>Additional internetworking issues</a:t>
            </a:r>
            <a:endParaRPr lang="en-GB" sz="5400" dirty="0"/>
          </a:p>
        </p:txBody>
      </p:sp>
      <p:sp>
        <p:nvSpPr>
          <p:cNvPr id="16388" name="Rectangle 3"/>
          <p:cNvSpPr>
            <a:spLocks noGrp="1" noChangeArrowheads="1"/>
          </p:cNvSpPr>
          <p:nvPr>
            <p:ph idx="1"/>
          </p:nvPr>
        </p:nvSpPr>
        <p:spPr>
          <a:xfrm>
            <a:off x="1066800" y="1905000"/>
            <a:ext cx="9223375" cy="4191000"/>
          </a:xfrm>
        </p:spPr>
        <p:txBody>
          <a:bodyPr/>
          <a:lstStyle/>
          <a:p>
            <a:r>
              <a:rPr lang="en-US" altLang="zh-TW" sz="2800" dirty="0">
                <a:ea typeface="PMingLiU" pitchFamily="18" charset="-120"/>
              </a:rPr>
              <a:t>Bridging heterogeneous MTUs</a:t>
            </a:r>
          </a:p>
          <a:p>
            <a:r>
              <a:rPr lang="en-US" altLang="zh-TW" sz="2800" dirty="0">
                <a:ea typeface="PMingLiU" pitchFamily="18" charset="-120"/>
              </a:rPr>
              <a:t>Handling packet reordering</a:t>
            </a:r>
          </a:p>
          <a:p>
            <a:r>
              <a:rPr lang="en-US" altLang="zh-TW" sz="2800" dirty="0">
                <a:ea typeface="PMingLiU" pitchFamily="18" charset="-120"/>
              </a:rPr>
              <a:t>Error detection and reporting</a:t>
            </a:r>
          </a:p>
          <a:p>
            <a:r>
              <a:rPr lang="en-US" altLang="zh-TW" sz="2800" dirty="0">
                <a:ea typeface="PMingLiU" pitchFamily="18" charset="-120"/>
              </a:rPr>
              <a:t>Providing </a:t>
            </a:r>
            <a:r>
              <a:rPr lang="en-US" altLang="zh-TW" sz="2800" dirty="0">
                <a:latin typeface="Times New Roman" pitchFamily="18" charset="0"/>
                <a:ea typeface="PMingLiU" pitchFamily="18" charset="-120"/>
              </a:rPr>
              <a:t>“</a:t>
            </a:r>
            <a:r>
              <a:rPr lang="en-US" altLang="zh-TW" sz="2800" dirty="0">
                <a:ea typeface="PMingLiU" pitchFamily="18" charset="-120"/>
              </a:rPr>
              <a:t>differentiated</a:t>
            </a:r>
            <a:r>
              <a:rPr lang="en-US" altLang="zh-TW" sz="2800" dirty="0">
                <a:latin typeface="Times New Roman" pitchFamily="18" charset="0"/>
                <a:ea typeface="PMingLiU" pitchFamily="18" charset="-120"/>
              </a:rPr>
              <a:t>”</a:t>
            </a:r>
            <a:r>
              <a:rPr lang="en-US" altLang="zh-TW" sz="2800" dirty="0">
                <a:ea typeface="PMingLiU" pitchFamily="18" charset="-120"/>
              </a:rPr>
              <a:t> services</a:t>
            </a:r>
          </a:p>
          <a:p>
            <a:r>
              <a:rPr lang="en-US" altLang="zh-TW" sz="2800" dirty="0">
                <a:ea typeface="PMingLiU" pitchFamily="18" charset="-120"/>
              </a:rPr>
              <a:t>Packet scoping</a:t>
            </a:r>
          </a:p>
          <a:p>
            <a:r>
              <a:rPr lang="en-US" altLang="zh-TW" sz="2800" dirty="0">
                <a:ea typeface="PMingLiU" pitchFamily="18" charset="-120"/>
              </a:rPr>
              <a:t>Network diagnosis</a:t>
            </a:r>
          </a:p>
          <a:p>
            <a:endParaRPr lang="en-GB" dirty="0"/>
          </a:p>
        </p:txBody>
      </p:sp>
      <p:sp>
        <p:nvSpPr>
          <p:cNvPr id="4" name="Slide Number Placeholder 5"/>
          <p:cNvSpPr>
            <a:spLocks noGrp="1"/>
          </p:cNvSpPr>
          <p:nvPr>
            <p:ph type="sldNum" sz="quarter" idx="12"/>
          </p:nvPr>
        </p:nvSpPr>
        <p:spPr/>
        <p:txBody>
          <a:bodyPr>
            <a:normAutofit/>
          </a:bodyPr>
          <a:lstStyle/>
          <a:p>
            <a:pPr>
              <a:defRPr/>
            </a:pPr>
            <a:fld id="{7B84D81E-3B7A-4C72-BF96-FDC407725E21}" type="slidenum">
              <a:rPr lang="en-GB"/>
              <a:pPr>
                <a:defRPr/>
              </a:pPr>
              <a:t>15</a:t>
            </a:fld>
            <a:endParaRPr lang="en-GB"/>
          </a:p>
        </p:txBody>
      </p:sp>
    </p:spTree>
    <p:extLst>
      <p:ext uri="{BB962C8B-B14F-4D97-AF65-F5344CB8AC3E}">
        <p14:creationId xmlns:p14="http://schemas.microsoft.com/office/powerpoint/2010/main" val="35337960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990600" y="431140"/>
            <a:ext cx="9328883" cy="990600"/>
          </a:xfrm>
        </p:spPr>
        <p:txBody>
          <a:bodyPr>
            <a:normAutofit/>
          </a:bodyPr>
          <a:lstStyle/>
          <a:p>
            <a:r>
              <a:rPr lang="en-US" altLang="zh-TW" sz="5400" dirty="0">
                <a:ea typeface="PMingLiU" pitchFamily="18" charset="-120"/>
              </a:rPr>
              <a:t>Heterogeneous MTUs</a:t>
            </a:r>
          </a:p>
        </p:txBody>
      </p:sp>
      <p:sp>
        <p:nvSpPr>
          <p:cNvPr id="129027" name="Rectangle 3"/>
          <p:cNvSpPr>
            <a:spLocks noGrp="1" noChangeArrowheads="1"/>
          </p:cNvSpPr>
          <p:nvPr>
            <p:ph idx="1"/>
          </p:nvPr>
        </p:nvSpPr>
        <p:spPr>
          <a:xfrm>
            <a:off x="1066800" y="1600200"/>
            <a:ext cx="10244328" cy="4495800"/>
          </a:xfrm>
        </p:spPr>
        <p:txBody>
          <a:bodyPr>
            <a:normAutofit fontScale="92500" lnSpcReduction="10000"/>
          </a:bodyPr>
          <a:lstStyle/>
          <a:p>
            <a:pPr>
              <a:defRPr/>
            </a:pPr>
            <a:r>
              <a:rPr lang="en-US" altLang="zh-TW" sz="2800" dirty="0">
                <a:ea typeface="PMingLiU" pitchFamily="18" charset="-120"/>
              </a:rPr>
              <a:t>Each network chooses a maximum packet size that can be sent on it, Maximum Transmission Unit (MTU). E.g.,</a:t>
            </a:r>
          </a:p>
          <a:p>
            <a:pPr marL="651501" lvl="1" indent="-285750">
              <a:spcAft>
                <a:spcPts val="0"/>
              </a:spcAft>
              <a:defRPr/>
            </a:pPr>
            <a:r>
              <a:rPr lang="en-US" altLang="zh-TW" sz="2400" dirty="0">
                <a:ea typeface="PMingLiU" pitchFamily="18" charset="-120"/>
              </a:rPr>
              <a:t>1500 bytes for Ethernet and </a:t>
            </a:r>
            <a:r>
              <a:rPr lang="en-US" altLang="zh-TW" sz="2400" dirty="0" err="1">
                <a:ea typeface="PMingLiU" pitchFamily="18" charset="-120"/>
              </a:rPr>
              <a:t>WiFi</a:t>
            </a:r>
            <a:endParaRPr lang="en-US" altLang="zh-TW" sz="2400" dirty="0">
              <a:ea typeface="PMingLiU" pitchFamily="18" charset="-120"/>
            </a:endParaRPr>
          </a:p>
          <a:p>
            <a:pPr marL="651501" lvl="1" indent="-285750">
              <a:spcAft>
                <a:spcPts val="0"/>
              </a:spcAft>
              <a:defRPr/>
            </a:pPr>
            <a:r>
              <a:rPr lang="en-US" altLang="zh-TW" sz="2400" dirty="0">
                <a:ea typeface="PMingLiU" pitchFamily="18" charset="-120"/>
              </a:rPr>
              <a:t>4352 bytes for FDDI</a:t>
            </a:r>
          </a:p>
          <a:p>
            <a:pPr marL="651501" lvl="1" indent="-285750">
              <a:spcAft>
                <a:spcPts val="0"/>
              </a:spcAft>
              <a:defRPr/>
            </a:pPr>
            <a:r>
              <a:rPr lang="en-US" altLang="zh-TW" sz="2400" dirty="0">
                <a:ea typeface="PMingLiU" pitchFamily="18" charset="-120"/>
              </a:rPr>
              <a:t>17914 bytes for 16-Mbps token ring</a:t>
            </a:r>
          </a:p>
          <a:p>
            <a:pPr marL="651501" lvl="1" indent="-285750">
              <a:spcAft>
                <a:spcPts val="0"/>
              </a:spcAft>
              <a:defRPr/>
            </a:pPr>
            <a:r>
              <a:rPr lang="en-US" altLang="zh-TW" sz="2400" dirty="0">
                <a:ea typeface="PMingLiU" pitchFamily="18" charset="-120"/>
              </a:rPr>
              <a:t>9180 bytes for ATM AAL5</a:t>
            </a:r>
          </a:p>
          <a:p>
            <a:pPr marL="651501" lvl="1" indent="-285750">
              <a:spcAft>
                <a:spcPts val="0"/>
              </a:spcAft>
              <a:defRPr/>
            </a:pPr>
            <a:r>
              <a:rPr lang="en-US" altLang="zh-TW" sz="2400" dirty="0">
                <a:ea typeface="PMingLiU" pitchFamily="18" charset="-120"/>
              </a:rPr>
              <a:t>9000 bytes for Ethernet jumbo frames</a:t>
            </a:r>
          </a:p>
          <a:p>
            <a:pPr>
              <a:defRPr/>
            </a:pPr>
            <a:r>
              <a:rPr lang="en-US" altLang="zh-TW" sz="2800" dirty="0">
                <a:solidFill>
                  <a:srgbClr val="C00000"/>
                </a:solidFill>
                <a:ea typeface="PMingLiU" pitchFamily="18" charset="-120"/>
              </a:rPr>
              <a:t>Over-sized frames will be dropped.</a:t>
            </a:r>
          </a:p>
          <a:p>
            <a:pPr>
              <a:defRPr/>
            </a:pPr>
            <a:r>
              <a:rPr lang="en-US" altLang="zh-TW" sz="2800" dirty="0">
                <a:ea typeface="PMingLiU" pitchFamily="18" charset="-120"/>
              </a:rPr>
              <a:t>All MTUs are smaller than IP datagram</a:t>
            </a:r>
            <a:r>
              <a:rPr lang="en-US" altLang="zh-TW" sz="2800" dirty="0">
                <a:latin typeface="Times New Roman"/>
                <a:ea typeface="PMingLiU" pitchFamily="18" charset="-120"/>
              </a:rPr>
              <a:t>’</a:t>
            </a:r>
            <a:r>
              <a:rPr lang="en-US" altLang="zh-TW" sz="2800" dirty="0">
                <a:ea typeface="PMingLiU" pitchFamily="18" charset="-120"/>
              </a:rPr>
              <a:t>s maximum size (65,535 bytes)</a:t>
            </a:r>
          </a:p>
          <a:p>
            <a:pPr>
              <a:defRPr/>
            </a:pPr>
            <a:r>
              <a:rPr lang="en-US" altLang="en-US" sz="2800" dirty="0">
                <a:solidFill>
                  <a:srgbClr val="C00000"/>
                </a:solidFill>
              </a:rPr>
              <a:t>Problem</a:t>
            </a:r>
            <a:r>
              <a:rPr lang="en-US" altLang="en-US" sz="2800" dirty="0"/>
              <a:t>: How to accommodate various MTU values in the Internet?</a:t>
            </a:r>
          </a:p>
        </p:txBody>
      </p:sp>
      <p:sp>
        <p:nvSpPr>
          <p:cNvPr id="4" name="Slide Number Placeholder 5"/>
          <p:cNvSpPr>
            <a:spLocks noGrp="1"/>
          </p:cNvSpPr>
          <p:nvPr>
            <p:ph type="sldNum" sz="quarter" idx="12"/>
          </p:nvPr>
        </p:nvSpPr>
        <p:spPr/>
        <p:txBody>
          <a:bodyPr>
            <a:normAutofit/>
          </a:bodyPr>
          <a:lstStyle/>
          <a:p>
            <a:pPr>
              <a:defRPr/>
            </a:pPr>
            <a:fld id="{603F30B0-A812-4BDE-8EA1-27ABECE49F57}" type="slidenum">
              <a:rPr lang="en-GB"/>
              <a:pPr>
                <a:defRPr/>
              </a:pPr>
              <a:t>16</a:t>
            </a:fld>
            <a:endParaRPr lang="en-GB"/>
          </a:p>
        </p:txBody>
      </p:sp>
    </p:spTree>
    <p:extLst>
      <p:ext uri="{BB962C8B-B14F-4D97-AF65-F5344CB8AC3E}">
        <p14:creationId xmlns:p14="http://schemas.microsoft.com/office/powerpoint/2010/main" val="8972067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143000" y="419100"/>
            <a:ext cx="9147175" cy="990600"/>
          </a:xfrm>
        </p:spPr>
        <p:txBody>
          <a:bodyPr>
            <a:normAutofit/>
          </a:bodyPr>
          <a:lstStyle/>
          <a:p>
            <a:r>
              <a:rPr lang="en-US" altLang="zh-TW" sz="5400" dirty="0">
                <a:ea typeface="PMingLiU" pitchFamily="18" charset="-120"/>
              </a:rPr>
              <a:t>Heterogeneous MTUs</a:t>
            </a:r>
          </a:p>
        </p:txBody>
      </p:sp>
      <p:sp>
        <p:nvSpPr>
          <p:cNvPr id="18436" name="Rectangle 3"/>
          <p:cNvSpPr>
            <a:spLocks noGrp="1" noChangeArrowheads="1"/>
          </p:cNvSpPr>
          <p:nvPr>
            <p:ph idx="1"/>
          </p:nvPr>
        </p:nvSpPr>
        <p:spPr>
          <a:xfrm>
            <a:off x="1219200" y="1676400"/>
            <a:ext cx="9070975" cy="4495800"/>
          </a:xfrm>
        </p:spPr>
        <p:txBody>
          <a:bodyPr/>
          <a:lstStyle/>
          <a:p>
            <a:r>
              <a:rPr lang="en-US" altLang="zh-TW" sz="2800" dirty="0">
                <a:ea typeface="PMingLiU" pitchFamily="18" charset="-120"/>
              </a:rPr>
              <a:t>If MTU1 &gt; MTU2</a:t>
            </a:r>
          </a:p>
          <a:p>
            <a:endParaRPr lang="en-US" altLang="zh-TW" dirty="0">
              <a:ea typeface="PMingLiU" pitchFamily="18" charset="-120"/>
            </a:endParaRPr>
          </a:p>
          <a:p>
            <a:endParaRPr lang="en-US" altLang="zh-TW" dirty="0">
              <a:ea typeface="PMingLiU" pitchFamily="18" charset="-120"/>
            </a:endParaRPr>
          </a:p>
          <a:p>
            <a:endParaRPr lang="en-US" altLang="zh-TW" dirty="0">
              <a:ea typeface="PMingLiU" pitchFamily="18" charset="-120"/>
            </a:endParaRPr>
          </a:p>
          <a:p>
            <a:pPr>
              <a:buNone/>
            </a:pPr>
            <a:endParaRPr lang="en-US" altLang="zh-TW" dirty="0">
              <a:ea typeface="PMingLiU" pitchFamily="18" charset="-120"/>
            </a:endParaRPr>
          </a:p>
          <a:p>
            <a:endParaRPr lang="en-US" altLang="zh-TW" dirty="0">
              <a:ea typeface="PMingLiU" pitchFamily="18" charset="-120"/>
            </a:endParaRPr>
          </a:p>
          <a:p>
            <a:endParaRPr lang="en-US" altLang="zh-TW" dirty="0">
              <a:ea typeface="PMingLiU" pitchFamily="18" charset="-120"/>
            </a:endParaRPr>
          </a:p>
          <a:p>
            <a:r>
              <a:rPr lang="en-US" altLang="zh-TW" sz="2800" dirty="0">
                <a:ea typeface="PMingLiU" pitchFamily="18" charset="-120"/>
              </a:rPr>
              <a:t>Minimum MTU = 576 bytes (RFCs 791 and 879)</a:t>
            </a:r>
          </a:p>
        </p:txBody>
      </p:sp>
      <p:sp>
        <p:nvSpPr>
          <p:cNvPr id="14" name="Slide Number Placeholder 5"/>
          <p:cNvSpPr>
            <a:spLocks noGrp="1"/>
          </p:cNvSpPr>
          <p:nvPr>
            <p:ph type="sldNum" sz="quarter" idx="12"/>
          </p:nvPr>
        </p:nvSpPr>
        <p:spPr/>
        <p:txBody>
          <a:bodyPr>
            <a:normAutofit/>
          </a:bodyPr>
          <a:lstStyle/>
          <a:p>
            <a:pPr>
              <a:defRPr/>
            </a:pPr>
            <a:fld id="{F1A5E1E0-7287-4AF0-B488-28A5EF8F8BB7}" type="slidenum">
              <a:rPr lang="en-GB"/>
              <a:pPr>
                <a:defRPr/>
              </a:pPr>
              <a:t>17</a:t>
            </a:fld>
            <a:endParaRPr lang="en-GB"/>
          </a:p>
        </p:txBody>
      </p:sp>
      <p:grpSp>
        <p:nvGrpSpPr>
          <p:cNvPr id="2" name="Group 1">
            <a:extLst>
              <a:ext uri="{FF2B5EF4-FFF2-40B4-BE49-F238E27FC236}">
                <a16:creationId xmlns:a16="http://schemas.microsoft.com/office/drawing/2014/main" id="{A2D3A3EA-86EA-C7C0-671D-0D102D8C4FCA}"/>
              </a:ext>
            </a:extLst>
          </p:cNvPr>
          <p:cNvGrpSpPr/>
          <p:nvPr/>
        </p:nvGrpSpPr>
        <p:grpSpPr>
          <a:xfrm>
            <a:off x="2209800" y="2514600"/>
            <a:ext cx="7315200" cy="1578496"/>
            <a:chOff x="2819400" y="2492896"/>
            <a:chExt cx="6705600" cy="1295400"/>
          </a:xfrm>
        </p:grpSpPr>
        <p:sp>
          <p:nvSpPr>
            <p:cNvPr id="18437" name="Rectangle 4"/>
            <p:cNvSpPr>
              <a:spLocks noChangeArrowheads="1"/>
            </p:cNvSpPr>
            <p:nvPr/>
          </p:nvSpPr>
          <p:spPr bwMode="auto">
            <a:xfrm>
              <a:off x="5715000" y="2721496"/>
              <a:ext cx="838200" cy="762000"/>
            </a:xfrm>
            <a:prstGeom prst="rect">
              <a:avLst/>
            </a:prstGeom>
            <a:noFill/>
            <a:ln w="3175">
              <a:solidFill>
                <a:schemeClr val="tx1"/>
              </a:solidFill>
              <a:miter lim="800000"/>
              <a:headEnd/>
              <a:tailEnd/>
            </a:ln>
          </p:spPr>
          <p:txBody>
            <a:bodyPr wrap="none" anchor="ctr"/>
            <a:lstStyle/>
            <a:p>
              <a:endParaRPr lang="en-US"/>
            </a:p>
          </p:txBody>
        </p:sp>
        <p:sp>
          <p:nvSpPr>
            <p:cNvPr id="18438" name="Text Box 5"/>
            <p:cNvSpPr txBox="1">
              <a:spLocks noChangeArrowheads="1"/>
            </p:cNvSpPr>
            <p:nvPr/>
          </p:nvSpPr>
          <p:spPr bwMode="auto">
            <a:xfrm>
              <a:off x="5943600" y="2873901"/>
              <a:ext cx="381000" cy="461665"/>
            </a:xfrm>
            <a:prstGeom prst="rect">
              <a:avLst/>
            </a:prstGeom>
            <a:noFill/>
            <a:ln w="9525">
              <a:noFill/>
              <a:miter lim="800000"/>
              <a:headEnd/>
              <a:tailEnd/>
            </a:ln>
          </p:spPr>
          <p:txBody>
            <a:bodyPr>
              <a:spAutoFit/>
            </a:bodyPr>
            <a:lstStyle/>
            <a:p>
              <a:pPr eaLnBrk="0" hangingPunct="0">
                <a:spcBef>
                  <a:spcPct val="50000"/>
                </a:spcBef>
              </a:pPr>
              <a:r>
                <a:rPr lang="en-US" altLang="zh-TW" sz="2400">
                  <a:latin typeface="Times New Roman" pitchFamily="18" charset="0"/>
                  <a:ea typeface="PMingLiU" pitchFamily="18" charset="-120"/>
                </a:rPr>
                <a:t>R</a:t>
              </a:r>
            </a:p>
          </p:txBody>
        </p:sp>
        <p:sp>
          <p:nvSpPr>
            <p:cNvPr id="18439" name="Line 6"/>
            <p:cNvSpPr>
              <a:spLocks noChangeShapeType="1"/>
            </p:cNvSpPr>
            <p:nvPr/>
          </p:nvSpPr>
          <p:spPr bwMode="auto">
            <a:xfrm>
              <a:off x="4419600" y="3102496"/>
              <a:ext cx="1295400" cy="0"/>
            </a:xfrm>
            <a:prstGeom prst="line">
              <a:avLst/>
            </a:prstGeom>
            <a:noFill/>
            <a:ln w="3175">
              <a:solidFill>
                <a:schemeClr val="tx1"/>
              </a:solidFill>
              <a:round/>
              <a:headEnd/>
              <a:tailEnd/>
            </a:ln>
          </p:spPr>
          <p:txBody>
            <a:bodyPr wrap="none" anchor="ctr"/>
            <a:lstStyle/>
            <a:p>
              <a:endParaRPr lang="en-US"/>
            </a:p>
          </p:txBody>
        </p:sp>
        <p:sp>
          <p:nvSpPr>
            <p:cNvPr id="18440" name="Line 7"/>
            <p:cNvSpPr>
              <a:spLocks noChangeShapeType="1"/>
            </p:cNvSpPr>
            <p:nvPr/>
          </p:nvSpPr>
          <p:spPr bwMode="auto">
            <a:xfrm>
              <a:off x="6553200" y="3102496"/>
              <a:ext cx="1295400" cy="0"/>
            </a:xfrm>
            <a:prstGeom prst="line">
              <a:avLst/>
            </a:prstGeom>
            <a:noFill/>
            <a:ln w="3175">
              <a:solidFill>
                <a:schemeClr val="tx1"/>
              </a:solidFill>
              <a:round/>
              <a:headEnd/>
              <a:tailEnd/>
            </a:ln>
          </p:spPr>
          <p:txBody>
            <a:bodyPr wrap="none" anchor="ctr"/>
            <a:lstStyle/>
            <a:p>
              <a:endParaRPr lang="en-US"/>
            </a:p>
          </p:txBody>
        </p:sp>
        <p:sp>
          <p:nvSpPr>
            <p:cNvPr id="18441" name="Oval 8"/>
            <p:cNvSpPr>
              <a:spLocks noChangeArrowheads="1"/>
            </p:cNvSpPr>
            <p:nvPr/>
          </p:nvSpPr>
          <p:spPr bwMode="auto">
            <a:xfrm>
              <a:off x="2819400" y="2873896"/>
              <a:ext cx="2286000" cy="457200"/>
            </a:xfrm>
            <a:prstGeom prst="ellipse">
              <a:avLst/>
            </a:prstGeom>
            <a:solidFill>
              <a:srgbClr val="FFCC66"/>
            </a:solidFill>
            <a:ln w="3175">
              <a:solidFill>
                <a:schemeClr val="tx1"/>
              </a:solidFill>
              <a:round/>
              <a:headEnd/>
              <a:tailEnd/>
            </a:ln>
          </p:spPr>
          <p:txBody>
            <a:bodyPr wrap="none" anchor="ctr"/>
            <a:lstStyle/>
            <a:p>
              <a:endParaRPr lang="en-US"/>
            </a:p>
          </p:txBody>
        </p:sp>
        <p:sp>
          <p:nvSpPr>
            <p:cNvPr id="18442" name="Oval 9"/>
            <p:cNvSpPr>
              <a:spLocks noChangeArrowheads="1"/>
            </p:cNvSpPr>
            <p:nvPr/>
          </p:nvSpPr>
          <p:spPr bwMode="auto">
            <a:xfrm>
              <a:off x="7239000" y="2873896"/>
              <a:ext cx="2286000" cy="457200"/>
            </a:xfrm>
            <a:prstGeom prst="ellipse">
              <a:avLst/>
            </a:prstGeom>
            <a:solidFill>
              <a:srgbClr val="FFCC66"/>
            </a:solidFill>
            <a:ln w="3175">
              <a:solidFill>
                <a:schemeClr val="tx1"/>
              </a:solidFill>
              <a:round/>
              <a:headEnd/>
              <a:tailEnd/>
            </a:ln>
          </p:spPr>
          <p:txBody>
            <a:bodyPr wrap="none" anchor="ctr"/>
            <a:lstStyle/>
            <a:p>
              <a:endParaRPr lang="en-US"/>
            </a:p>
          </p:txBody>
        </p:sp>
        <p:sp>
          <p:nvSpPr>
            <p:cNvPr id="18443" name="Text Box 10"/>
            <p:cNvSpPr txBox="1">
              <a:spLocks noChangeArrowheads="1"/>
            </p:cNvSpPr>
            <p:nvPr/>
          </p:nvSpPr>
          <p:spPr bwMode="auto">
            <a:xfrm>
              <a:off x="3429000" y="2873901"/>
              <a:ext cx="1066800" cy="461665"/>
            </a:xfrm>
            <a:prstGeom prst="rect">
              <a:avLst/>
            </a:prstGeom>
            <a:noFill/>
            <a:ln w="9525">
              <a:noFill/>
              <a:miter lim="800000"/>
              <a:headEnd/>
              <a:tailEnd/>
            </a:ln>
          </p:spPr>
          <p:txBody>
            <a:bodyPr>
              <a:spAutoFit/>
            </a:bodyPr>
            <a:lstStyle/>
            <a:p>
              <a:pPr eaLnBrk="0" hangingPunct="0">
                <a:spcBef>
                  <a:spcPct val="50000"/>
                </a:spcBef>
              </a:pPr>
              <a:r>
                <a:rPr lang="en-US" altLang="zh-TW" sz="2400">
                  <a:latin typeface="Times New Roman" pitchFamily="18" charset="0"/>
                  <a:ea typeface="PMingLiU" pitchFamily="18" charset="-120"/>
                </a:rPr>
                <a:t>MTU1</a:t>
              </a:r>
            </a:p>
          </p:txBody>
        </p:sp>
        <p:sp>
          <p:nvSpPr>
            <p:cNvPr id="18444" name="Text Box 11"/>
            <p:cNvSpPr txBox="1">
              <a:spLocks noChangeArrowheads="1"/>
            </p:cNvSpPr>
            <p:nvPr/>
          </p:nvSpPr>
          <p:spPr bwMode="auto">
            <a:xfrm>
              <a:off x="7848600" y="2873901"/>
              <a:ext cx="1066800" cy="461665"/>
            </a:xfrm>
            <a:prstGeom prst="rect">
              <a:avLst/>
            </a:prstGeom>
            <a:noFill/>
            <a:ln w="9525">
              <a:noFill/>
              <a:miter lim="800000"/>
              <a:headEnd/>
              <a:tailEnd/>
            </a:ln>
          </p:spPr>
          <p:txBody>
            <a:bodyPr>
              <a:spAutoFit/>
            </a:bodyPr>
            <a:lstStyle/>
            <a:p>
              <a:pPr eaLnBrk="0" hangingPunct="0">
                <a:spcBef>
                  <a:spcPct val="50000"/>
                </a:spcBef>
              </a:pPr>
              <a:r>
                <a:rPr lang="en-US" altLang="zh-TW" sz="2400" dirty="0">
                  <a:latin typeface="Times New Roman" pitchFamily="18" charset="0"/>
                  <a:ea typeface="PMingLiU" pitchFamily="18" charset="-120"/>
                </a:rPr>
                <a:t>MTU2</a:t>
              </a:r>
            </a:p>
          </p:txBody>
        </p:sp>
        <p:sp>
          <p:nvSpPr>
            <p:cNvPr id="18445" name="Line 12"/>
            <p:cNvSpPr>
              <a:spLocks noChangeShapeType="1"/>
            </p:cNvSpPr>
            <p:nvPr/>
          </p:nvSpPr>
          <p:spPr bwMode="auto">
            <a:xfrm>
              <a:off x="4343400" y="2492896"/>
              <a:ext cx="3276600" cy="0"/>
            </a:xfrm>
            <a:prstGeom prst="line">
              <a:avLst/>
            </a:prstGeom>
            <a:noFill/>
            <a:ln w="9525">
              <a:solidFill>
                <a:schemeClr val="tx1"/>
              </a:solidFill>
              <a:round/>
              <a:headEnd/>
              <a:tailEnd type="triangle" w="med" len="med"/>
            </a:ln>
          </p:spPr>
          <p:txBody>
            <a:bodyPr wrap="none" anchor="ctr"/>
            <a:lstStyle/>
            <a:p>
              <a:endParaRPr lang="en-US"/>
            </a:p>
          </p:txBody>
        </p:sp>
        <p:sp>
          <p:nvSpPr>
            <p:cNvPr id="18446" name="Line 13"/>
            <p:cNvSpPr>
              <a:spLocks noChangeShapeType="1"/>
            </p:cNvSpPr>
            <p:nvPr/>
          </p:nvSpPr>
          <p:spPr bwMode="auto">
            <a:xfrm flipH="1">
              <a:off x="4343400" y="3788296"/>
              <a:ext cx="3276600" cy="0"/>
            </a:xfrm>
            <a:prstGeom prst="line">
              <a:avLst/>
            </a:prstGeom>
            <a:noFill/>
            <a:ln w="9525">
              <a:solidFill>
                <a:schemeClr val="tx1"/>
              </a:solidFill>
              <a:round/>
              <a:headEnd/>
              <a:tailEnd type="triangle" w="med" len="med"/>
            </a:ln>
          </p:spPr>
          <p:txBody>
            <a:bodyPr wrap="none" anchor="ctr"/>
            <a:lstStyle/>
            <a:p>
              <a:endParaRPr lang="en-US"/>
            </a:p>
          </p:txBody>
        </p:sp>
      </p:grpSp>
    </p:spTree>
    <p:extLst>
      <p:ext uri="{BB962C8B-B14F-4D97-AF65-F5344CB8AC3E}">
        <p14:creationId xmlns:p14="http://schemas.microsoft.com/office/powerpoint/2010/main" val="21243472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E21A4-7EB5-1506-8468-11F2B4C0AAFF}"/>
              </a:ext>
            </a:extLst>
          </p:cNvPr>
          <p:cNvSpPr>
            <a:spLocks noGrp="1"/>
          </p:cNvSpPr>
          <p:nvPr>
            <p:ph type="title"/>
          </p:nvPr>
        </p:nvSpPr>
        <p:spPr/>
        <p:txBody>
          <a:bodyPr/>
          <a:lstStyle/>
          <a:p>
            <a:r>
              <a:rPr lang="en-US" dirty="0"/>
              <a:t>exercises</a:t>
            </a:r>
          </a:p>
        </p:txBody>
      </p:sp>
      <p:sp>
        <p:nvSpPr>
          <p:cNvPr id="3" name="Content Placeholder 2">
            <a:extLst>
              <a:ext uri="{FF2B5EF4-FFF2-40B4-BE49-F238E27FC236}">
                <a16:creationId xmlns:a16="http://schemas.microsoft.com/office/drawing/2014/main" id="{282D5F1D-13C9-F0CC-FA58-9651CDB9C49D}"/>
              </a:ext>
            </a:extLst>
          </p:cNvPr>
          <p:cNvSpPr>
            <a:spLocks noGrp="1"/>
          </p:cNvSpPr>
          <p:nvPr>
            <p:ph idx="1"/>
          </p:nvPr>
        </p:nvSpPr>
        <p:spPr/>
        <p:txBody>
          <a:bodyPr/>
          <a:lstStyle/>
          <a:p>
            <a:r>
              <a:rPr lang="en-US" altLang="zh-HK" sz="2800" dirty="0"/>
              <a:t>Find out the MTU of your wireless interface.</a:t>
            </a:r>
          </a:p>
          <a:p>
            <a:pPr lvl="1"/>
            <a:r>
              <a:rPr lang="en-US" altLang="zh-HK" sz="2400" dirty="0"/>
              <a:t>Windows: </a:t>
            </a:r>
            <a:r>
              <a:rPr lang="en-US" altLang="zh-HK" sz="2400" dirty="0" err="1">
                <a:latin typeface="Courier New" panose="02070309020205020404" pitchFamily="49" charset="0"/>
                <a:cs typeface="Courier New" panose="02070309020205020404" pitchFamily="49" charset="0"/>
              </a:rPr>
              <a:t>netsh</a:t>
            </a:r>
            <a:r>
              <a:rPr lang="en-US" altLang="zh-HK" sz="2400" dirty="0">
                <a:latin typeface="Courier New" panose="02070309020205020404" pitchFamily="49" charset="0"/>
                <a:cs typeface="Courier New" panose="02070309020205020404" pitchFamily="49" charset="0"/>
              </a:rPr>
              <a:t> interface ipv4 show </a:t>
            </a:r>
            <a:r>
              <a:rPr lang="en-US" altLang="zh-HK" sz="2400" dirty="0" err="1">
                <a:latin typeface="Courier New" panose="02070309020205020404" pitchFamily="49" charset="0"/>
                <a:cs typeface="Courier New" panose="02070309020205020404" pitchFamily="49" charset="0"/>
              </a:rPr>
              <a:t>subinterfaces</a:t>
            </a:r>
            <a:endParaRPr lang="en-US" altLang="zh-HK" sz="2400" dirty="0">
              <a:latin typeface="Courier New" panose="02070309020205020404" pitchFamily="49" charset="0"/>
              <a:cs typeface="Courier New" panose="02070309020205020404" pitchFamily="49" charset="0"/>
            </a:endParaRPr>
          </a:p>
          <a:p>
            <a:pPr lvl="1"/>
            <a:r>
              <a:rPr lang="en-US" altLang="zh-HK" sz="2400" dirty="0"/>
              <a:t>MacOS: </a:t>
            </a:r>
            <a:r>
              <a:rPr lang="en-US" altLang="zh-HK" sz="2400" dirty="0" err="1">
                <a:latin typeface="Courier New" panose="02070309020205020404" pitchFamily="49" charset="0"/>
                <a:cs typeface="Courier New" panose="02070309020205020404" pitchFamily="49" charset="0"/>
              </a:rPr>
              <a:t>networksetup</a:t>
            </a:r>
            <a:r>
              <a:rPr lang="en-US" altLang="zh-HK" sz="2400" dirty="0">
                <a:latin typeface="Courier New" panose="02070309020205020404" pitchFamily="49" charset="0"/>
                <a:cs typeface="Courier New" panose="02070309020205020404" pitchFamily="49" charset="0"/>
              </a:rPr>
              <a:t> -</a:t>
            </a:r>
            <a:r>
              <a:rPr lang="en-US" altLang="zh-HK" sz="2400" dirty="0" err="1">
                <a:latin typeface="Courier New" panose="02070309020205020404" pitchFamily="49" charset="0"/>
                <a:cs typeface="Courier New" panose="02070309020205020404" pitchFamily="49" charset="0"/>
              </a:rPr>
              <a:t>getMTU</a:t>
            </a:r>
            <a:r>
              <a:rPr lang="en-US" altLang="zh-HK" sz="2400" dirty="0">
                <a:latin typeface="Courier New" panose="02070309020205020404" pitchFamily="49" charset="0"/>
                <a:cs typeface="Courier New" panose="02070309020205020404" pitchFamily="49" charset="0"/>
              </a:rPr>
              <a:t> en0</a:t>
            </a:r>
          </a:p>
          <a:p>
            <a:r>
              <a:rPr lang="en-US" altLang="zh-HK" sz="2600" dirty="0">
                <a:cs typeface="Courier New" panose="02070309020205020404" pitchFamily="49" charset="0"/>
              </a:rPr>
              <a:t>In your Wireshark capture, do you capture IEEE 802.11 frames or Ethernet frames?</a:t>
            </a:r>
          </a:p>
        </p:txBody>
      </p:sp>
      <p:sp>
        <p:nvSpPr>
          <p:cNvPr id="4" name="Slide Number Placeholder 3">
            <a:extLst>
              <a:ext uri="{FF2B5EF4-FFF2-40B4-BE49-F238E27FC236}">
                <a16:creationId xmlns:a16="http://schemas.microsoft.com/office/drawing/2014/main" id="{07B3D73F-9B2F-C9D0-D683-386A5E79EC88}"/>
              </a:ext>
            </a:extLst>
          </p:cNvPr>
          <p:cNvSpPr>
            <a:spLocks noGrp="1"/>
          </p:cNvSpPr>
          <p:nvPr>
            <p:ph type="sldNum" sz="quarter" idx="12"/>
          </p:nvPr>
        </p:nvSpPr>
        <p:spPr/>
        <p:txBody>
          <a:bodyPr/>
          <a:lstStyle/>
          <a:p>
            <a:fld id="{48511D1B-E4DB-470C-AB1C-194405D59940}" type="slidenum">
              <a:rPr lang="en-US" smtClean="0"/>
              <a:t>18</a:t>
            </a:fld>
            <a:endParaRPr lang="en-US" dirty="0"/>
          </a:p>
        </p:txBody>
      </p:sp>
    </p:spTree>
    <p:extLst>
      <p:ext uri="{BB962C8B-B14F-4D97-AF65-F5344CB8AC3E}">
        <p14:creationId xmlns:p14="http://schemas.microsoft.com/office/powerpoint/2010/main" val="9156666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066800" y="430213"/>
            <a:ext cx="9223375" cy="990600"/>
          </a:xfrm>
        </p:spPr>
        <p:txBody>
          <a:bodyPr>
            <a:normAutofit/>
          </a:bodyPr>
          <a:lstStyle/>
          <a:p>
            <a:r>
              <a:rPr lang="en-US" altLang="zh-TW" sz="5400" dirty="0">
                <a:ea typeface="PMingLiU" pitchFamily="18" charset="-120"/>
              </a:rPr>
              <a:t>Path MTU</a:t>
            </a:r>
            <a:endParaRPr lang="en-GB" sz="5400" dirty="0"/>
          </a:p>
        </p:txBody>
      </p:sp>
      <p:sp>
        <p:nvSpPr>
          <p:cNvPr id="19460" name="Rectangle 3"/>
          <p:cNvSpPr>
            <a:spLocks noGrp="1" noChangeArrowheads="1"/>
          </p:cNvSpPr>
          <p:nvPr>
            <p:ph idx="1"/>
          </p:nvPr>
        </p:nvSpPr>
        <p:spPr>
          <a:xfrm>
            <a:off x="1143000" y="1600200"/>
            <a:ext cx="9147175" cy="4495800"/>
          </a:xfrm>
        </p:spPr>
        <p:txBody>
          <a:bodyPr>
            <a:normAutofit/>
          </a:bodyPr>
          <a:lstStyle/>
          <a:p>
            <a:r>
              <a:rPr lang="en-US" altLang="zh-TW" sz="2800" dirty="0">
                <a:ea typeface="PMingLiU" pitchFamily="18" charset="-120"/>
              </a:rPr>
              <a:t>Path MTU: The minimum of the networks</a:t>
            </a:r>
            <a:r>
              <a:rPr lang="en-US" altLang="zh-TW" sz="2800" dirty="0">
                <a:latin typeface="Times New Roman" pitchFamily="18" charset="0"/>
                <a:ea typeface="PMingLiU" pitchFamily="18" charset="-120"/>
              </a:rPr>
              <a:t>’</a:t>
            </a:r>
            <a:r>
              <a:rPr lang="en-US" altLang="zh-TW" sz="2800" dirty="0">
                <a:ea typeface="PMingLiU" pitchFamily="18" charset="-120"/>
              </a:rPr>
              <a:t> MTUs on the path from a source to a destination.</a:t>
            </a:r>
          </a:p>
          <a:p>
            <a:r>
              <a:rPr lang="en-US" altLang="zh-TW" sz="2800" dirty="0">
                <a:ea typeface="PMingLiU" pitchFamily="18" charset="-120"/>
              </a:rPr>
              <a:t>Path MTU between H1 and H2 = min{MTU(N1), MTU(N2), MTU(N3)}</a:t>
            </a:r>
          </a:p>
          <a:p>
            <a:endParaRPr lang="en-US" altLang="zh-TW" sz="2800" dirty="0">
              <a:ea typeface="PMingLiU" pitchFamily="18" charset="-120"/>
            </a:endParaRPr>
          </a:p>
          <a:p>
            <a:endParaRPr lang="en-US" altLang="zh-TW" sz="2800" dirty="0">
              <a:ea typeface="PMingLiU" pitchFamily="18" charset="-120"/>
            </a:endParaRPr>
          </a:p>
          <a:p>
            <a:endParaRPr lang="en-US" altLang="zh-TW" sz="2800" dirty="0">
              <a:ea typeface="PMingLiU" pitchFamily="18" charset="-120"/>
            </a:endParaRPr>
          </a:p>
          <a:p>
            <a:r>
              <a:rPr lang="en-US" altLang="zh-TW" sz="2800" dirty="0">
                <a:ea typeface="PMingLiU" pitchFamily="18" charset="-120"/>
              </a:rPr>
              <a:t>How to find the path MTU?</a:t>
            </a:r>
          </a:p>
        </p:txBody>
      </p:sp>
      <p:sp>
        <p:nvSpPr>
          <p:cNvPr id="18" name="Slide Number Placeholder 5"/>
          <p:cNvSpPr>
            <a:spLocks noGrp="1"/>
          </p:cNvSpPr>
          <p:nvPr>
            <p:ph type="sldNum" sz="quarter" idx="12"/>
          </p:nvPr>
        </p:nvSpPr>
        <p:spPr/>
        <p:txBody>
          <a:bodyPr>
            <a:normAutofit/>
          </a:bodyPr>
          <a:lstStyle/>
          <a:p>
            <a:pPr>
              <a:defRPr/>
            </a:pPr>
            <a:fld id="{AC043DC2-F28D-43A6-9484-FBD774A036E6}" type="slidenum">
              <a:rPr lang="en-GB"/>
              <a:pPr>
                <a:defRPr/>
              </a:pPr>
              <a:t>19</a:t>
            </a:fld>
            <a:endParaRPr lang="en-GB"/>
          </a:p>
        </p:txBody>
      </p:sp>
      <p:grpSp>
        <p:nvGrpSpPr>
          <p:cNvPr id="2" name="Group 1">
            <a:extLst>
              <a:ext uri="{FF2B5EF4-FFF2-40B4-BE49-F238E27FC236}">
                <a16:creationId xmlns:a16="http://schemas.microsoft.com/office/drawing/2014/main" id="{CC8C5749-42E1-B7A9-1467-73AC17B48342}"/>
              </a:ext>
            </a:extLst>
          </p:cNvPr>
          <p:cNvGrpSpPr/>
          <p:nvPr/>
        </p:nvGrpSpPr>
        <p:grpSpPr>
          <a:xfrm>
            <a:off x="2209800" y="3733800"/>
            <a:ext cx="7488238" cy="936625"/>
            <a:chOff x="2495546" y="2895601"/>
            <a:chExt cx="7488238" cy="936625"/>
          </a:xfrm>
        </p:grpSpPr>
        <p:sp>
          <p:nvSpPr>
            <p:cNvPr id="19461" name="Oval 6"/>
            <p:cNvSpPr>
              <a:spLocks noChangeArrowheads="1"/>
            </p:cNvSpPr>
            <p:nvPr/>
          </p:nvSpPr>
          <p:spPr bwMode="auto">
            <a:xfrm>
              <a:off x="3503614" y="2895601"/>
              <a:ext cx="1584325" cy="936625"/>
            </a:xfrm>
            <a:prstGeom prst="ellipse">
              <a:avLst/>
            </a:prstGeom>
            <a:noFill/>
            <a:ln w="9525">
              <a:solidFill>
                <a:schemeClr val="tx1"/>
              </a:solidFill>
              <a:round/>
              <a:headEnd/>
              <a:tailEnd/>
            </a:ln>
          </p:spPr>
          <p:txBody>
            <a:bodyPr wrap="none" anchor="ctr"/>
            <a:lstStyle/>
            <a:p>
              <a:endParaRPr lang="en-US"/>
            </a:p>
          </p:txBody>
        </p:sp>
        <p:sp>
          <p:nvSpPr>
            <p:cNvPr id="19462" name="Text Box 7"/>
            <p:cNvSpPr txBox="1">
              <a:spLocks noChangeArrowheads="1"/>
            </p:cNvSpPr>
            <p:nvPr/>
          </p:nvSpPr>
          <p:spPr bwMode="auto">
            <a:xfrm>
              <a:off x="4008432" y="3111499"/>
              <a:ext cx="561372" cy="461665"/>
            </a:xfrm>
            <a:prstGeom prst="rect">
              <a:avLst/>
            </a:prstGeom>
            <a:noFill/>
            <a:ln w="9525">
              <a:noFill/>
              <a:miter lim="800000"/>
              <a:headEnd/>
              <a:tailEnd/>
            </a:ln>
          </p:spPr>
          <p:txBody>
            <a:bodyPr wrap="none">
              <a:spAutoFit/>
            </a:bodyPr>
            <a:lstStyle/>
            <a:p>
              <a:pPr eaLnBrk="0" hangingPunct="0"/>
              <a:r>
                <a:rPr lang="en-US" altLang="zh-TW" sz="2400">
                  <a:latin typeface="Times New Roman" pitchFamily="18" charset="0"/>
                  <a:ea typeface="PMingLiU" pitchFamily="18" charset="-120"/>
                </a:rPr>
                <a:t>N1</a:t>
              </a:r>
              <a:endParaRPr lang="en-GB" sz="2400">
                <a:latin typeface="Times New Roman" pitchFamily="18" charset="0"/>
              </a:endParaRPr>
            </a:p>
          </p:txBody>
        </p:sp>
        <p:sp>
          <p:nvSpPr>
            <p:cNvPr id="19463" name="Oval 8"/>
            <p:cNvSpPr>
              <a:spLocks noChangeArrowheads="1"/>
            </p:cNvSpPr>
            <p:nvPr/>
          </p:nvSpPr>
          <p:spPr bwMode="auto">
            <a:xfrm>
              <a:off x="5448301" y="2895601"/>
              <a:ext cx="1584325" cy="936625"/>
            </a:xfrm>
            <a:prstGeom prst="ellipse">
              <a:avLst/>
            </a:prstGeom>
            <a:noFill/>
            <a:ln w="9525">
              <a:solidFill>
                <a:schemeClr val="tx1"/>
              </a:solidFill>
              <a:round/>
              <a:headEnd/>
              <a:tailEnd/>
            </a:ln>
          </p:spPr>
          <p:txBody>
            <a:bodyPr wrap="none" anchor="ctr"/>
            <a:lstStyle/>
            <a:p>
              <a:endParaRPr lang="en-US"/>
            </a:p>
          </p:txBody>
        </p:sp>
        <p:sp>
          <p:nvSpPr>
            <p:cNvPr id="19464" name="Text Box 9"/>
            <p:cNvSpPr txBox="1">
              <a:spLocks noChangeArrowheads="1"/>
            </p:cNvSpPr>
            <p:nvPr/>
          </p:nvSpPr>
          <p:spPr bwMode="auto">
            <a:xfrm>
              <a:off x="5953120" y="3111499"/>
              <a:ext cx="561372" cy="461665"/>
            </a:xfrm>
            <a:prstGeom prst="rect">
              <a:avLst/>
            </a:prstGeom>
            <a:noFill/>
            <a:ln w="9525">
              <a:noFill/>
              <a:miter lim="800000"/>
              <a:headEnd/>
              <a:tailEnd/>
            </a:ln>
          </p:spPr>
          <p:txBody>
            <a:bodyPr wrap="none">
              <a:spAutoFit/>
            </a:bodyPr>
            <a:lstStyle/>
            <a:p>
              <a:pPr eaLnBrk="0" hangingPunct="0"/>
              <a:r>
                <a:rPr lang="en-US" altLang="zh-TW" sz="2400">
                  <a:latin typeface="Times New Roman" pitchFamily="18" charset="0"/>
                  <a:ea typeface="PMingLiU" pitchFamily="18" charset="-120"/>
                </a:rPr>
                <a:t>N2</a:t>
              </a:r>
              <a:endParaRPr lang="en-GB" sz="2400">
                <a:latin typeface="Times New Roman" pitchFamily="18" charset="0"/>
              </a:endParaRPr>
            </a:p>
          </p:txBody>
        </p:sp>
        <p:sp>
          <p:nvSpPr>
            <p:cNvPr id="19465" name="Oval 10"/>
            <p:cNvSpPr>
              <a:spLocks noChangeArrowheads="1"/>
            </p:cNvSpPr>
            <p:nvPr/>
          </p:nvSpPr>
          <p:spPr bwMode="auto">
            <a:xfrm>
              <a:off x="7391401" y="2895601"/>
              <a:ext cx="1584325" cy="936625"/>
            </a:xfrm>
            <a:prstGeom prst="ellipse">
              <a:avLst/>
            </a:prstGeom>
            <a:noFill/>
            <a:ln w="9525">
              <a:solidFill>
                <a:schemeClr val="tx1"/>
              </a:solidFill>
              <a:round/>
              <a:headEnd/>
              <a:tailEnd/>
            </a:ln>
          </p:spPr>
          <p:txBody>
            <a:bodyPr wrap="none" anchor="ctr"/>
            <a:lstStyle/>
            <a:p>
              <a:endParaRPr lang="en-US"/>
            </a:p>
          </p:txBody>
        </p:sp>
        <p:sp>
          <p:nvSpPr>
            <p:cNvPr id="19466" name="Text Box 11"/>
            <p:cNvSpPr txBox="1">
              <a:spLocks noChangeArrowheads="1"/>
            </p:cNvSpPr>
            <p:nvPr/>
          </p:nvSpPr>
          <p:spPr bwMode="auto">
            <a:xfrm>
              <a:off x="7896220" y="3111499"/>
              <a:ext cx="561372" cy="461665"/>
            </a:xfrm>
            <a:prstGeom prst="rect">
              <a:avLst/>
            </a:prstGeom>
            <a:noFill/>
            <a:ln w="9525">
              <a:noFill/>
              <a:miter lim="800000"/>
              <a:headEnd/>
              <a:tailEnd/>
            </a:ln>
          </p:spPr>
          <p:txBody>
            <a:bodyPr wrap="none">
              <a:spAutoFit/>
            </a:bodyPr>
            <a:lstStyle/>
            <a:p>
              <a:pPr eaLnBrk="0" hangingPunct="0"/>
              <a:r>
                <a:rPr lang="en-US" altLang="zh-TW" sz="2400">
                  <a:latin typeface="Times New Roman" pitchFamily="18" charset="0"/>
                  <a:ea typeface="PMingLiU" pitchFamily="18" charset="-120"/>
                </a:rPr>
                <a:t>N3</a:t>
              </a:r>
              <a:endParaRPr lang="en-GB" sz="2400">
                <a:latin typeface="Times New Roman" pitchFamily="18" charset="0"/>
              </a:endParaRPr>
            </a:p>
          </p:txBody>
        </p:sp>
        <p:sp>
          <p:nvSpPr>
            <p:cNvPr id="19467" name="Line 12"/>
            <p:cNvSpPr>
              <a:spLocks noChangeShapeType="1"/>
            </p:cNvSpPr>
            <p:nvPr/>
          </p:nvSpPr>
          <p:spPr bwMode="auto">
            <a:xfrm>
              <a:off x="5087936" y="3327394"/>
              <a:ext cx="360363" cy="0"/>
            </a:xfrm>
            <a:prstGeom prst="line">
              <a:avLst/>
            </a:prstGeom>
            <a:noFill/>
            <a:ln w="9525">
              <a:solidFill>
                <a:schemeClr val="tx1"/>
              </a:solidFill>
              <a:round/>
              <a:headEnd/>
              <a:tailEnd/>
            </a:ln>
          </p:spPr>
          <p:txBody>
            <a:bodyPr/>
            <a:lstStyle/>
            <a:p>
              <a:endParaRPr lang="en-US"/>
            </a:p>
          </p:txBody>
        </p:sp>
        <p:sp>
          <p:nvSpPr>
            <p:cNvPr id="19468" name="Line 13"/>
            <p:cNvSpPr>
              <a:spLocks noChangeShapeType="1"/>
            </p:cNvSpPr>
            <p:nvPr/>
          </p:nvSpPr>
          <p:spPr bwMode="auto">
            <a:xfrm>
              <a:off x="7032626" y="3327394"/>
              <a:ext cx="360363" cy="0"/>
            </a:xfrm>
            <a:prstGeom prst="line">
              <a:avLst/>
            </a:prstGeom>
            <a:noFill/>
            <a:ln w="9525">
              <a:solidFill>
                <a:schemeClr val="tx1"/>
              </a:solidFill>
              <a:round/>
              <a:headEnd/>
              <a:tailEnd/>
            </a:ln>
          </p:spPr>
          <p:txBody>
            <a:bodyPr/>
            <a:lstStyle/>
            <a:p>
              <a:endParaRPr lang="en-US"/>
            </a:p>
          </p:txBody>
        </p:sp>
        <p:sp>
          <p:nvSpPr>
            <p:cNvPr id="19469" name="Line 14"/>
            <p:cNvSpPr>
              <a:spLocks noChangeShapeType="1"/>
            </p:cNvSpPr>
            <p:nvPr/>
          </p:nvSpPr>
          <p:spPr bwMode="auto">
            <a:xfrm>
              <a:off x="3143251" y="3327394"/>
              <a:ext cx="360363" cy="0"/>
            </a:xfrm>
            <a:prstGeom prst="line">
              <a:avLst/>
            </a:prstGeom>
            <a:noFill/>
            <a:ln w="9525">
              <a:solidFill>
                <a:schemeClr val="tx1"/>
              </a:solidFill>
              <a:round/>
              <a:headEnd/>
              <a:tailEnd/>
            </a:ln>
          </p:spPr>
          <p:txBody>
            <a:bodyPr/>
            <a:lstStyle/>
            <a:p>
              <a:endParaRPr lang="en-US"/>
            </a:p>
          </p:txBody>
        </p:sp>
        <p:sp>
          <p:nvSpPr>
            <p:cNvPr id="19470" name="Line 15"/>
            <p:cNvSpPr>
              <a:spLocks noChangeShapeType="1"/>
            </p:cNvSpPr>
            <p:nvPr/>
          </p:nvSpPr>
          <p:spPr bwMode="auto">
            <a:xfrm>
              <a:off x="8975726" y="3327394"/>
              <a:ext cx="360363" cy="0"/>
            </a:xfrm>
            <a:prstGeom prst="line">
              <a:avLst/>
            </a:prstGeom>
            <a:noFill/>
            <a:ln w="9525">
              <a:solidFill>
                <a:schemeClr val="tx1"/>
              </a:solidFill>
              <a:round/>
              <a:headEnd/>
              <a:tailEnd/>
            </a:ln>
          </p:spPr>
          <p:txBody>
            <a:bodyPr/>
            <a:lstStyle/>
            <a:p>
              <a:endParaRPr lang="en-US"/>
            </a:p>
          </p:txBody>
        </p:sp>
        <p:sp>
          <p:nvSpPr>
            <p:cNvPr id="19471" name="Oval 16"/>
            <p:cNvSpPr>
              <a:spLocks noChangeArrowheads="1"/>
            </p:cNvSpPr>
            <p:nvPr/>
          </p:nvSpPr>
          <p:spPr bwMode="auto">
            <a:xfrm>
              <a:off x="2495546" y="2968620"/>
              <a:ext cx="647700" cy="647700"/>
            </a:xfrm>
            <a:prstGeom prst="ellipse">
              <a:avLst/>
            </a:prstGeom>
            <a:noFill/>
            <a:ln w="9525">
              <a:solidFill>
                <a:schemeClr val="tx1"/>
              </a:solidFill>
              <a:round/>
              <a:headEnd/>
              <a:tailEnd/>
            </a:ln>
          </p:spPr>
          <p:txBody>
            <a:bodyPr wrap="none" anchor="ctr"/>
            <a:lstStyle/>
            <a:p>
              <a:endParaRPr lang="en-US"/>
            </a:p>
          </p:txBody>
        </p:sp>
        <p:sp>
          <p:nvSpPr>
            <p:cNvPr id="19472" name="Text Box 17"/>
            <p:cNvSpPr txBox="1">
              <a:spLocks noChangeArrowheads="1"/>
            </p:cNvSpPr>
            <p:nvPr/>
          </p:nvSpPr>
          <p:spPr bwMode="auto">
            <a:xfrm>
              <a:off x="2566983" y="3040062"/>
              <a:ext cx="561372" cy="461665"/>
            </a:xfrm>
            <a:prstGeom prst="rect">
              <a:avLst/>
            </a:prstGeom>
            <a:noFill/>
            <a:ln w="9525">
              <a:noFill/>
              <a:miter lim="800000"/>
              <a:headEnd/>
              <a:tailEnd/>
            </a:ln>
          </p:spPr>
          <p:txBody>
            <a:bodyPr wrap="none">
              <a:spAutoFit/>
            </a:bodyPr>
            <a:lstStyle/>
            <a:p>
              <a:pPr eaLnBrk="0" hangingPunct="0"/>
              <a:r>
                <a:rPr lang="en-US" altLang="zh-TW" sz="2400">
                  <a:latin typeface="Times New Roman" pitchFamily="18" charset="0"/>
                  <a:ea typeface="PMingLiU" pitchFamily="18" charset="-120"/>
                </a:rPr>
                <a:t>H1</a:t>
              </a:r>
              <a:endParaRPr lang="en-GB" sz="2400">
                <a:latin typeface="Times New Roman" pitchFamily="18" charset="0"/>
              </a:endParaRPr>
            </a:p>
          </p:txBody>
        </p:sp>
        <p:sp>
          <p:nvSpPr>
            <p:cNvPr id="19473" name="Oval 18"/>
            <p:cNvSpPr>
              <a:spLocks noChangeArrowheads="1"/>
            </p:cNvSpPr>
            <p:nvPr/>
          </p:nvSpPr>
          <p:spPr bwMode="auto">
            <a:xfrm>
              <a:off x="9336084" y="2968620"/>
              <a:ext cx="647700" cy="647700"/>
            </a:xfrm>
            <a:prstGeom prst="ellipse">
              <a:avLst/>
            </a:prstGeom>
            <a:noFill/>
            <a:ln w="9525">
              <a:solidFill>
                <a:schemeClr val="tx1"/>
              </a:solidFill>
              <a:round/>
              <a:headEnd/>
              <a:tailEnd/>
            </a:ln>
          </p:spPr>
          <p:txBody>
            <a:bodyPr wrap="none" anchor="ctr"/>
            <a:lstStyle/>
            <a:p>
              <a:endParaRPr lang="en-US"/>
            </a:p>
          </p:txBody>
        </p:sp>
        <p:sp>
          <p:nvSpPr>
            <p:cNvPr id="19474" name="Text Box 19"/>
            <p:cNvSpPr txBox="1">
              <a:spLocks noChangeArrowheads="1"/>
            </p:cNvSpPr>
            <p:nvPr/>
          </p:nvSpPr>
          <p:spPr bwMode="auto">
            <a:xfrm>
              <a:off x="9407520" y="3040062"/>
              <a:ext cx="561372" cy="461665"/>
            </a:xfrm>
            <a:prstGeom prst="rect">
              <a:avLst/>
            </a:prstGeom>
            <a:noFill/>
            <a:ln w="9525">
              <a:noFill/>
              <a:miter lim="800000"/>
              <a:headEnd/>
              <a:tailEnd/>
            </a:ln>
          </p:spPr>
          <p:txBody>
            <a:bodyPr wrap="none">
              <a:spAutoFit/>
            </a:bodyPr>
            <a:lstStyle/>
            <a:p>
              <a:pPr eaLnBrk="0" hangingPunct="0"/>
              <a:r>
                <a:rPr lang="en-US" altLang="zh-TW" sz="2400" dirty="0">
                  <a:latin typeface="Times New Roman" pitchFamily="18" charset="0"/>
                  <a:ea typeface="PMingLiU" pitchFamily="18" charset="-120"/>
                </a:rPr>
                <a:t>H2</a:t>
              </a:r>
              <a:endParaRPr lang="en-GB" sz="2400" dirty="0">
                <a:latin typeface="Times New Roman" pitchFamily="18" charset="0"/>
              </a:endParaRPr>
            </a:p>
          </p:txBody>
        </p:sp>
      </p:grpSp>
    </p:spTree>
    <p:extLst>
      <p:ext uri="{BB962C8B-B14F-4D97-AF65-F5344CB8AC3E}">
        <p14:creationId xmlns:p14="http://schemas.microsoft.com/office/powerpoint/2010/main" val="162713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807812" y="503295"/>
            <a:ext cx="8153400" cy="990600"/>
          </a:xfrm>
        </p:spPr>
        <p:txBody>
          <a:bodyPr>
            <a:normAutofit/>
          </a:bodyPr>
          <a:lstStyle/>
          <a:p>
            <a:r>
              <a:rPr lang="en-US" altLang="zh-TW" sz="5400" dirty="0">
                <a:ea typeface="PMingLiU" pitchFamily="18" charset="-120"/>
              </a:rPr>
              <a:t>IP service model</a:t>
            </a:r>
          </a:p>
        </p:txBody>
      </p:sp>
      <p:sp>
        <p:nvSpPr>
          <p:cNvPr id="13316" name="Rectangle 3"/>
          <p:cNvSpPr>
            <a:spLocks noGrp="1" noChangeArrowheads="1"/>
          </p:cNvSpPr>
          <p:nvPr>
            <p:ph idx="1"/>
          </p:nvPr>
        </p:nvSpPr>
        <p:spPr>
          <a:xfrm>
            <a:off x="762000" y="1700219"/>
            <a:ext cx="10363200" cy="4395782"/>
          </a:xfrm>
        </p:spPr>
        <p:txBody>
          <a:bodyPr/>
          <a:lstStyle/>
          <a:p>
            <a:r>
              <a:rPr lang="en-US" altLang="zh-TW" sz="2800" dirty="0">
                <a:ea typeface="PMingLiU" pitchFamily="18" charset="-120"/>
              </a:rPr>
              <a:t>The IP service model consists of</a:t>
            </a:r>
          </a:p>
          <a:p>
            <a:pPr lvl="1"/>
            <a:r>
              <a:rPr lang="en-US" altLang="zh-TW" sz="2400" dirty="0">
                <a:ea typeface="PMingLiU" pitchFamily="18" charset="-120"/>
              </a:rPr>
              <a:t>an addressing scheme to identify a network interface, and</a:t>
            </a:r>
          </a:p>
          <a:p>
            <a:pPr lvl="1"/>
            <a:r>
              <a:rPr lang="en-US" altLang="zh-TW" sz="2400" dirty="0">
                <a:ea typeface="PMingLiU" pitchFamily="18" charset="-120"/>
              </a:rPr>
              <a:t>a datagram (connectionless) model of data delivery</a:t>
            </a:r>
            <a:r>
              <a:rPr lang="en-US" altLang="zh-TW" dirty="0">
                <a:ea typeface="PMingLiU" pitchFamily="18" charset="-120"/>
              </a:rPr>
              <a:t>.</a:t>
            </a:r>
          </a:p>
        </p:txBody>
      </p:sp>
      <p:sp>
        <p:nvSpPr>
          <p:cNvPr id="55" name="Slide Number Placeholder 5"/>
          <p:cNvSpPr>
            <a:spLocks noGrp="1"/>
          </p:cNvSpPr>
          <p:nvPr>
            <p:ph type="sldNum" sz="quarter" idx="12"/>
          </p:nvPr>
        </p:nvSpPr>
        <p:spPr/>
        <p:txBody>
          <a:bodyPr>
            <a:normAutofit/>
          </a:bodyPr>
          <a:lstStyle/>
          <a:p>
            <a:pPr>
              <a:defRPr/>
            </a:pPr>
            <a:fld id="{8B84E183-5B18-4D43-891B-8386249C142B}" type="slidenum">
              <a:rPr lang="en-GB"/>
              <a:pPr>
                <a:defRPr/>
              </a:pPr>
              <a:t>2</a:t>
            </a:fld>
            <a:endParaRPr lang="en-GB"/>
          </a:p>
        </p:txBody>
      </p:sp>
      <p:sp>
        <p:nvSpPr>
          <p:cNvPr id="13365" name="Rectangle 67"/>
          <p:cNvSpPr>
            <a:spLocks noChangeArrowheads="1"/>
          </p:cNvSpPr>
          <p:nvPr/>
        </p:nvSpPr>
        <p:spPr bwMode="auto">
          <a:xfrm>
            <a:off x="1752600" y="5029200"/>
            <a:ext cx="8610600" cy="1066800"/>
          </a:xfrm>
          <a:prstGeom prst="rect">
            <a:avLst/>
          </a:prstGeom>
          <a:noFill/>
          <a:ln w="3175" cap="rnd">
            <a:solidFill>
              <a:schemeClr val="tx1"/>
            </a:solidFill>
            <a:prstDash val="sysDot"/>
            <a:miter lim="800000"/>
            <a:headEnd/>
            <a:tailEnd/>
          </a:ln>
        </p:spPr>
        <p:txBody>
          <a:bodyPr wrap="none" anchor="ctr"/>
          <a:lstStyle/>
          <a:p>
            <a:endParaRPr lang="en-US"/>
          </a:p>
        </p:txBody>
      </p:sp>
      <p:grpSp>
        <p:nvGrpSpPr>
          <p:cNvPr id="2" name="Group 1">
            <a:extLst>
              <a:ext uri="{FF2B5EF4-FFF2-40B4-BE49-F238E27FC236}">
                <a16:creationId xmlns:a16="http://schemas.microsoft.com/office/drawing/2014/main" id="{6ED23B94-D114-7D14-45DA-7B7FE02B9802}"/>
              </a:ext>
            </a:extLst>
          </p:cNvPr>
          <p:cNvGrpSpPr/>
          <p:nvPr/>
        </p:nvGrpSpPr>
        <p:grpSpPr>
          <a:xfrm>
            <a:off x="1295400" y="3352800"/>
            <a:ext cx="9601200" cy="2667000"/>
            <a:chOff x="457200" y="3860800"/>
            <a:chExt cx="8305800" cy="2036763"/>
          </a:xfrm>
        </p:grpSpPr>
        <p:sp>
          <p:nvSpPr>
            <p:cNvPr id="13317" name="Freeform 4"/>
            <p:cNvSpPr>
              <a:spLocks/>
            </p:cNvSpPr>
            <p:nvPr/>
          </p:nvSpPr>
          <p:spPr bwMode="auto">
            <a:xfrm>
              <a:off x="1757363" y="3962400"/>
              <a:ext cx="1690687" cy="1792288"/>
            </a:xfrm>
            <a:custGeom>
              <a:avLst/>
              <a:gdLst>
                <a:gd name="T0" fmla="*/ 1065 w 1065"/>
                <a:gd name="T1" fmla="*/ 1125 h 1129"/>
                <a:gd name="T2" fmla="*/ 1065 w 1065"/>
                <a:gd name="T3" fmla="*/ 0 h 1129"/>
                <a:gd name="T4" fmla="*/ 0 w 1065"/>
                <a:gd name="T5" fmla="*/ 0 h 1129"/>
                <a:gd name="T6" fmla="*/ 0 w 1065"/>
                <a:gd name="T7" fmla="*/ 1129 h 1129"/>
                <a:gd name="T8" fmla="*/ 1065 w 1065"/>
                <a:gd name="T9" fmla="*/ 1129 h 1129"/>
                <a:gd name="T10" fmla="*/ 1065 w 1065"/>
                <a:gd name="T11" fmla="*/ 1129 h 1129"/>
                <a:gd name="T12" fmla="*/ 1065 w 1065"/>
                <a:gd name="T13" fmla="*/ 1125 h 1129"/>
                <a:gd name="T14" fmla="*/ 0 60000 65536"/>
                <a:gd name="T15" fmla="*/ 0 60000 65536"/>
                <a:gd name="T16" fmla="*/ 0 60000 65536"/>
                <a:gd name="T17" fmla="*/ 0 60000 65536"/>
                <a:gd name="T18" fmla="*/ 0 60000 65536"/>
                <a:gd name="T19" fmla="*/ 0 60000 65536"/>
                <a:gd name="T20" fmla="*/ 0 60000 65536"/>
                <a:gd name="T21" fmla="*/ 0 w 1065"/>
                <a:gd name="T22" fmla="*/ 0 h 1129"/>
                <a:gd name="T23" fmla="*/ 1065 w 1065"/>
                <a:gd name="T24" fmla="*/ 1129 h 11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65" h="1129">
                  <a:moveTo>
                    <a:pt x="1065" y="1125"/>
                  </a:moveTo>
                  <a:lnTo>
                    <a:pt x="1065" y="0"/>
                  </a:lnTo>
                  <a:lnTo>
                    <a:pt x="0" y="0"/>
                  </a:lnTo>
                  <a:lnTo>
                    <a:pt x="0" y="1129"/>
                  </a:lnTo>
                  <a:lnTo>
                    <a:pt x="1065" y="1129"/>
                  </a:lnTo>
                  <a:lnTo>
                    <a:pt x="1065" y="1125"/>
                  </a:lnTo>
                  <a:close/>
                </a:path>
              </a:pathLst>
            </a:custGeom>
            <a:noFill/>
            <a:ln w="9525">
              <a:noFill/>
              <a:round/>
              <a:headEnd/>
              <a:tailEnd/>
            </a:ln>
          </p:spPr>
          <p:txBody>
            <a:bodyPr/>
            <a:lstStyle/>
            <a:p>
              <a:endParaRPr lang="en-US"/>
            </a:p>
          </p:txBody>
        </p:sp>
        <p:sp>
          <p:nvSpPr>
            <p:cNvPr id="13318" name="Rectangle 5"/>
            <p:cNvSpPr>
              <a:spLocks noChangeArrowheads="1"/>
            </p:cNvSpPr>
            <p:nvPr/>
          </p:nvSpPr>
          <p:spPr bwMode="auto">
            <a:xfrm>
              <a:off x="2484439" y="3860800"/>
              <a:ext cx="261290" cy="246221"/>
            </a:xfrm>
            <a:prstGeom prst="rect">
              <a:avLst/>
            </a:prstGeom>
            <a:noFill/>
            <a:ln w="9525">
              <a:noFill/>
              <a:miter lim="800000"/>
              <a:headEnd/>
              <a:tailEnd/>
            </a:ln>
          </p:spPr>
          <p:txBody>
            <a:bodyPr wrap="none" lIns="0" tIns="0" rIns="0" bIns="0">
              <a:spAutoFit/>
            </a:bodyPr>
            <a:lstStyle/>
            <a:p>
              <a:pPr eaLnBrk="0" hangingPunct="0"/>
              <a:r>
                <a:rPr lang="en-US" altLang="zh-TW" sz="1600">
                  <a:solidFill>
                    <a:srgbClr val="000000"/>
                  </a:solidFill>
                  <a:latin typeface="Arial" pitchFamily="34" charset="0"/>
                  <a:ea typeface="PMingLiU" pitchFamily="18" charset="-120"/>
                </a:rPr>
                <a:t>R1</a:t>
              </a:r>
              <a:endParaRPr lang="en-US" altLang="zh-TW" sz="2400">
                <a:latin typeface="Times New Roman" pitchFamily="18" charset="0"/>
                <a:ea typeface="PMingLiU" pitchFamily="18" charset="-120"/>
              </a:endParaRPr>
            </a:p>
          </p:txBody>
        </p:sp>
        <p:sp>
          <p:nvSpPr>
            <p:cNvPr id="13319" name="Freeform 6"/>
            <p:cNvSpPr>
              <a:spLocks/>
            </p:cNvSpPr>
            <p:nvPr/>
          </p:nvSpPr>
          <p:spPr bwMode="auto">
            <a:xfrm>
              <a:off x="457200" y="3992563"/>
              <a:ext cx="958850" cy="1746250"/>
            </a:xfrm>
            <a:custGeom>
              <a:avLst/>
              <a:gdLst>
                <a:gd name="T0" fmla="*/ 600 w 604"/>
                <a:gd name="T1" fmla="*/ 1528 h 1532"/>
                <a:gd name="T2" fmla="*/ 604 w 604"/>
                <a:gd name="T3" fmla="*/ 0 h 1532"/>
                <a:gd name="T4" fmla="*/ 0 w 604"/>
                <a:gd name="T5" fmla="*/ 0 h 1532"/>
                <a:gd name="T6" fmla="*/ 0 w 604"/>
                <a:gd name="T7" fmla="*/ 1532 h 1532"/>
                <a:gd name="T8" fmla="*/ 604 w 604"/>
                <a:gd name="T9" fmla="*/ 1532 h 1532"/>
                <a:gd name="T10" fmla="*/ 604 w 604"/>
                <a:gd name="T11" fmla="*/ 1532 h 1532"/>
                <a:gd name="T12" fmla="*/ 600 w 604"/>
                <a:gd name="T13" fmla="*/ 1528 h 1532"/>
                <a:gd name="T14" fmla="*/ 0 60000 65536"/>
                <a:gd name="T15" fmla="*/ 0 60000 65536"/>
                <a:gd name="T16" fmla="*/ 0 60000 65536"/>
                <a:gd name="T17" fmla="*/ 0 60000 65536"/>
                <a:gd name="T18" fmla="*/ 0 60000 65536"/>
                <a:gd name="T19" fmla="*/ 0 60000 65536"/>
                <a:gd name="T20" fmla="*/ 0 60000 65536"/>
                <a:gd name="T21" fmla="*/ 0 w 604"/>
                <a:gd name="T22" fmla="*/ 0 h 1532"/>
                <a:gd name="T23" fmla="*/ 604 w 604"/>
                <a:gd name="T24" fmla="*/ 1532 h 15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04" h="1532">
                  <a:moveTo>
                    <a:pt x="600" y="1528"/>
                  </a:moveTo>
                  <a:lnTo>
                    <a:pt x="604" y="0"/>
                  </a:lnTo>
                  <a:lnTo>
                    <a:pt x="0" y="0"/>
                  </a:lnTo>
                  <a:lnTo>
                    <a:pt x="0" y="1532"/>
                  </a:lnTo>
                  <a:lnTo>
                    <a:pt x="604" y="1532"/>
                  </a:lnTo>
                  <a:lnTo>
                    <a:pt x="600" y="1528"/>
                  </a:lnTo>
                  <a:close/>
                </a:path>
              </a:pathLst>
            </a:custGeom>
            <a:noFill/>
            <a:ln w="9525">
              <a:noFill/>
              <a:round/>
              <a:headEnd/>
              <a:tailEnd/>
            </a:ln>
          </p:spPr>
          <p:txBody>
            <a:bodyPr/>
            <a:lstStyle/>
            <a:p>
              <a:endParaRPr lang="en-US"/>
            </a:p>
          </p:txBody>
        </p:sp>
        <p:sp>
          <p:nvSpPr>
            <p:cNvPr id="13320" name="Rectangle 7"/>
            <p:cNvSpPr>
              <a:spLocks noChangeArrowheads="1"/>
            </p:cNvSpPr>
            <p:nvPr/>
          </p:nvSpPr>
          <p:spPr bwMode="auto">
            <a:xfrm>
              <a:off x="1960563" y="5245100"/>
              <a:ext cx="408766" cy="246221"/>
            </a:xfrm>
            <a:prstGeom prst="rect">
              <a:avLst/>
            </a:prstGeom>
            <a:noFill/>
            <a:ln w="9525">
              <a:noFill/>
              <a:miter lim="800000"/>
              <a:headEnd/>
              <a:tailEnd/>
            </a:ln>
          </p:spPr>
          <p:txBody>
            <a:bodyPr wrap="none" lIns="0" tIns="0" rIns="0" bIns="0">
              <a:spAutoFit/>
            </a:bodyPr>
            <a:lstStyle/>
            <a:p>
              <a:pPr eaLnBrk="0" hangingPunct="0"/>
              <a:r>
                <a:rPr lang="en-US" altLang="zh-TW" sz="1600">
                  <a:solidFill>
                    <a:srgbClr val="000000"/>
                  </a:solidFill>
                  <a:latin typeface="Arial" pitchFamily="34" charset="0"/>
                  <a:ea typeface="PMingLiU" pitchFamily="18" charset="-120"/>
                </a:rPr>
                <a:t>ETH</a:t>
              </a:r>
              <a:endParaRPr lang="en-US" altLang="zh-TW" sz="2400">
                <a:latin typeface="Times New Roman" pitchFamily="18" charset="0"/>
                <a:ea typeface="PMingLiU" pitchFamily="18" charset="-120"/>
              </a:endParaRPr>
            </a:p>
          </p:txBody>
        </p:sp>
        <p:sp>
          <p:nvSpPr>
            <p:cNvPr id="13321" name="Rectangle 8"/>
            <p:cNvSpPr>
              <a:spLocks noChangeArrowheads="1"/>
            </p:cNvSpPr>
            <p:nvPr/>
          </p:nvSpPr>
          <p:spPr bwMode="auto">
            <a:xfrm>
              <a:off x="2782888" y="5238750"/>
              <a:ext cx="477695" cy="246221"/>
            </a:xfrm>
            <a:prstGeom prst="rect">
              <a:avLst/>
            </a:prstGeom>
            <a:noFill/>
            <a:ln w="9525">
              <a:noFill/>
              <a:miter lim="800000"/>
              <a:headEnd/>
              <a:tailEnd/>
            </a:ln>
          </p:spPr>
          <p:txBody>
            <a:bodyPr wrap="none" lIns="0" tIns="0" rIns="0" bIns="0">
              <a:spAutoFit/>
            </a:bodyPr>
            <a:lstStyle/>
            <a:p>
              <a:pPr eaLnBrk="0" hangingPunct="0"/>
              <a:r>
                <a:rPr lang="en-US" altLang="zh-TW" sz="1600">
                  <a:solidFill>
                    <a:srgbClr val="000000"/>
                  </a:solidFill>
                  <a:latin typeface="Arial" pitchFamily="34" charset="0"/>
                  <a:ea typeface="PMingLiU" pitchFamily="18" charset="-120"/>
                </a:rPr>
                <a:t>FDDI</a:t>
              </a:r>
              <a:endParaRPr lang="en-US" altLang="zh-TW" sz="2400">
                <a:latin typeface="Times New Roman" pitchFamily="18" charset="0"/>
                <a:ea typeface="PMingLiU" pitchFamily="18" charset="-120"/>
              </a:endParaRPr>
            </a:p>
          </p:txBody>
        </p:sp>
        <p:sp>
          <p:nvSpPr>
            <p:cNvPr id="13322" name="Rectangle 9"/>
            <p:cNvSpPr>
              <a:spLocks noChangeArrowheads="1"/>
            </p:cNvSpPr>
            <p:nvPr/>
          </p:nvSpPr>
          <p:spPr bwMode="auto">
            <a:xfrm>
              <a:off x="2493963" y="4538663"/>
              <a:ext cx="193964" cy="246221"/>
            </a:xfrm>
            <a:prstGeom prst="rect">
              <a:avLst/>
            </a:prstGeom>
            <a:noFill/>
            <a:ln w="9525">
              <a:noFill/>
              <a:miter lim="800000"/>
              <a:headEnd/>
              <a:tailEnd/>
            </a:ln>
          </p:spPr>
          <p:txBody>
            <a:bodyPr wrap="none" lIns="0" tIns="0" rIns="0" bIns="0">
              <a:spAutoFit/>
            </a:bodyPr>
            <a:lstStyle/>
            <a:p>
              <a:pPr eaLnBrk="0" hangingPunct="0"/>
              <a:r>
                <a:rPr lang="en-US" altLang="zh-TW" sz="1600">
                  <a:solidFill>
                    <a:srgbClr val="000000"/>
                  </a:solidFill>
                  <a:latin typeface="Arial" pitchFamily="34" charset="0"/>
                  <a:ea typeface="PMingLiU" pitchFamily="18" charset="-120"/>
                </a:rPr>
                <a:t>IP</a:t>
              </a:r>
              <a:endParaRPr lang="en-US" altLang="zh-TW" sz="2400">
                <a:latin typeface="Times New Roman" pitchFamily="18" charset="0"/>
                <a:ea typeface="PMingLiU" pitchFamily="18" charset="-120"/>
              </a:endParaRPr>
            </a:p>
          </p:txBody>
        </p:sp>
        <p:sp>
          <p:nvSpPr>
            <p:cNvPr id="13323" name="Freeform 10"/>
            <p:cNvSpPr>
              <a:spLocks/>
            </p:cNvSpPr>
            <p:nvPr/>
          </p:nvSpPr>
          <p:spPr bwMode="auto">
            <a:xfrm>
              <a:off x="1878013" y="5173663"/>
              <a:ext cx="604837" cy="382587"/>
            </a:xfrm>
            <a:custGeom>
              <a:avLst/>
              <a:gdLst>
                <a:gd name="T0" fmla="*/ 381 w 381"/>
                <a:gd name="T1" fmla="*/ 241 h 241"/>
                <a:gd name="T2" fmla="*/ 381 w 381"/>
                <a:gd name="T3" fmla="*/ 0 h 241"/>
                <a:gd name="T4" fmla="*/ 0 w 381"/>
                <a:gd name="T5" fmla="*/ 0 h 241"/>
                <a:gd name="T6" fmla="*/ 0 w 381"/>
                <a:gd name="T7" fmla="*/ 241 h 241"/>
                <a:gd name="T8" fmla="*/ 381 w 381"/>
                <a:gd name="T9" fmla="*/ 241 h 241"/>
                <a:gd name="T10" fmla="*/ 381 w 381"/>
                <a:gd name="T11" fmla="*/ 241 h 241"/>
                <a:gd name="T12" fmla="*/ 0 60000 65536"/>
                <a:gd name="T13" fmla="*/ 0 60000 65536"/>
                <a:gd name="T14" fmla="*/ 0 60000 65536"/>
                <a:gd name="T15" fmla="*/ 0 60000 65536"/>
                <a:gd name="T16" fmla="*/ 0 60000 65536"/>
                <a:gd name="T17" fmla="*/ 0 60000 65536"/>
                <a:gd name="T18" fmla="*/ 0 w 381"/>
                <a:gd name="T19" fmla="*/ 0 h 241"/>
                <a:gd name="T20" fmla="*/ 381 w 381"/>
                <a:gd name="T21" fmla="*/ 241 h 241"/>
              </a:gdLst>
              <a:ahLst/>
              <a:cxnLst>
                <a:cxn ang="T12">
                  <a:pos x="T0" y="T1"/>
                </a:cxn>
                <a:cxn ang="T13">
                  <a:pos x="T2" y="T3"/>
                </a:cxn>
                <a:cxn ang="T14">
                  <a:pos x="T4" y="T5"/>
                </a:cxn>
                <a:cxn ang="T15">
                  <a:pos x="T6" y="T7"/>
                </a:cxn>
                <a:cxn ang="T16">
                  <a:pos x="T8" y="T9"/>
                </a:cxn>
                <a:cxn ang="T17">
                  <a:pos x="T10" y="T11"/>
                </a:cxn>
              </a:cxnLst>
              <a:rect l="T18" t="T19" r="T20" b="T21"/>
              <a:pathLst>
                <a:path w="381" h="241">
                  <a:moveTo>
                    <a:pt x="381" y="241"/>
                  </a:moveTo>
                  <a:lnTo>
                    <a:pt x="381" y="0"/>
                  </a:lnTo>
                  <a:lnTo>
                    <a:pt x="0" y="0"/>
                  </a:lnTo>
                  <a:lnTo>
                    <a:pt x="0" y="241"/>
                  </a:lnTo>
                  <a:lnTo>
                    <a:pt x="381" y="241"/>
                  </a:lnTo>
                </a:path>
              </a:pathLst>
            </a:custGeom>
            <a:noFill/>
            <a:ln w="12700">
              <a:solidFill>
                <a:srgbClr val="000000"/>
              </a:solidFill>
              <a:prstDash val="solid"/>
              <a:round/>
              <a:headEnd/>
              <a:tailEnd/>
            </a:ln>
          </p:spPr>
          <p:txBody>
            <a:bodyPr/>
            <a:lstStyle/>
            <a:p>
              <a:endParaRPr lang="en-US"/>
            </a:p>
          </p:txBody>
        </p:sp>
        <p:sp>
          <p:nvSpPr>
            <p:cNvPr id="13324" name="Freeform 11"/>
            <p:cNvSpPr>
              <a:spLocks/>
            </p:cNvSpPr>
            <p:nvPr/>
          </p:nvSpPr>
          <p:spPr bwMode="auto">
            <a:xfrm>
              <a:off x="2278063" y="4471988"/>
              <a:ext cx="606425" cy="390525"/>
            </a:xfrm>
            <a:custGeom>
              <a:avLst/>
              <a:gdLst>
                <a:gd name="T0" fmla="*/ 382 w 382"/>
                <a:gd name="T1" fmla="*/ 242 h 246"/>
                <a:gd name="T2" fmla="*/ 382 w 382"/>
                <a:gd name="T3" fmla="*/ 0 h 246"/>
                <a:gd name="T4" fmla="*/ 0 w 382"/>
                <a:gd name="T5" fmla="*/ 0 h 246"/>
                <a:gd name="T6" fmla="*/ 0 w 382"/>
                <a:gd name="T7" fmla="*/ 246 h 246"/>
                <a:gd name="T8" fmla="*/ 382 w 382"/>
                <a:gd name="T9" fmla="*/ 246 h 246"/>
                <a:gd name="T10" fmla="*/ 382 w 382"/>
                <a:gd name="T11" fmla="*/ 246 h 246"/>
                <a:gd name="T12" fmla="*/ 0 60000 65536"/>
                <a:gd name="T13" fmla="*/ 0 60000 65536"/>
                <a:gd name="T14" fmla="*/ 0 60000 65536"/>
                <a:gd name="T15" fmla="*/ 0 60000 65536"/>
                <a:gd name="T16" fmla="*/ 0 60000 65536"/>
                <a:gd name="T17" fmla="*/ 0 60000 65536"/>
                <a:gd name="T18" fmla="*/ 0 w 382"/>
                <a:gd name="T19" fmla="*/ 0 h 246"/>
                <a:gd name="T20" fmla="*/ 382 w 382"/>
                <a:gd name="T21" fmla="*/ 246 h 246"/>
              </a:gdLst>
              <a:ahLst/>
              <a:cxnLst>
                <a:cxn ang="T12">
                  <a:pos x="T0" y="T1"/>
                </a:cxn>
                <a:cxn ang="T13">
                  <a:pos x="T2" y="T3"/>
                </a:cxn>
                <a:cxn ang="T14">
                  <a:pos x="T4" y="T5"/>
                </a:cxn>
                <a:cxn ang="T15">
                  <a:pos x="T6" y="T7"/>
                </a:cxn>
                <a:cxn ang="T16">
                  <a:pos x="T8" y="T9"/>
                </a:cxn>
                <a:cxn ang="T17">
                  <a:pos x="T10" y="T11"/>
                </a:cxn>
              </a:cxnLst>
              <a:rect l="T18" t="T19" r="T20" b="T21"/>
              <a:pathLst>
                <a:path w="382" h="246">
                  <a:moveTo>
                    <a:pt x="382" y="242"/>
                  </a:moveTo>
                  <a:lnTo>
                    <a:pt x="382" y="0"/>
                  </a:lnTo>
                  <a:lnTo>
                    <a:pt x="0" y="0"/>
                  </a:lnTo>
                  <a:lnTo>
                    <a:pt x="0" y="246"/>
                  </a:lnTo>
                  <a:lnTo>
                    <a:pt x="382" y="246"/>
                  </a:lnTo>
                </a:path>
              </a:pathLst>
            </a:custGeom>
            <a:noFill/>
            <a:ln w="12700">
              <a:solidFill>
                <a:srgbClr val="000000"/>
              </a:solidFill>
              <a:prstDash val="solid"/>
              <a:round/>
              <a:headEnd/>
              <a:tailEnd/>
            </a:ln>
          </p:spPr>
          <p:txBody>
            <a:bodyPr/>
            <a:lstStyle/>
            <a:p>
              <a:endParaRPr lang="en-US"/>
            </a:p>
          </p:txBody>
        </p:sp>
        <p:sp>
          <p:nvSpPr>
            <p:cNvPr id="13325" name="Rectangle 12"/>
            <p:cNvSpPr>
              <a:spLocks noChangeArrowheads="1"/>
            </p:cNvSpPr>
            <p:nvPr/>
          </p:nvSpPr>
          <p:spPr bwMode="auto">
            <a:xfrm>
              <a:off x="858839" y="4562475"/>
              <a:ext cx="193964" cy="246221"/>
            </a:xfrm>
            <a:prstGeom prst="rect">
              <a:avLst/>
            </a:prstGeom>
            <a:noFill/>
            <a:ln w="9525">
              <a:noFill/>
              <a:miter lim="800000"/>
              <a:headEnd/>
              <a:tailEnd/>
            </a:ln>
          </p:spPr>
          <p:txBody>
            <a:bodyPr wrap="none" lIns="0" tIns="0" rIns="0" bIns="0">
              <a:spAutoFit/>
            </a:bodyPr>
            <a:lstStyle/>
            <a:p>
              <a:pPr eaLnBrk="0" hangingPunct="0"/>
              <a:r>
                <a:rPr lang="en-US" altLang="zh-TW" sz="1600">
                  <a:solidFill>
                    <a:srgbClr val="000000"/>
                  </a:solidFill>
                  <a:latin typeface="Arial" pitchFamily="34" charset="0"/>
                  <a:ea typeface="PMingLiU" pitchFamily="18" charset="-120"/>
                </a:rPr>
                <a:t>IP</a:t>
              </a:r>
              <a:endParaRPr lang="en-US" altLang="zh-TW" sz="2400">
                <a:latin typeface="Times New Roman" pitchFamily="18" charset="0"/>
                <a:ea typeface="PMingLiU" pitchFamily="18" charset="-120"/>
              </a:endParaRPr>
            </a:p>
          </p:txBody>
        </p:sp>
        <p:sp>
          <p:nvSpPr>
            <p:cNvPr id="13326" name="Freeform 13"/>
            <p:cNvSpPr>
              <a:spLocks/>
            </p:cNvSpPr>
            <p:nvPr/>
          </p:nvSpPr>
          <p:spPr bwMode="auto">
            <a:xfrm>
              <a:off x="642938" y="4495800"/>
              <a:ext cx="604837" cy="390525"/>
            </a:xfrm>
            <a:custGeom>
              <a:avLst/>
              <a:gdLst>
                <a:gd name="T0" fmla="*/ 381 w 381"/>
                <a:gd name="T1" fmla="*/ 242 h 246"/>
                <a:gd name="T2" fmla="*/ 381 w 381"/>
                <a:gd name="T3" fmla="*/ 0 h 246"/>
                <a:gd name="T4" fmla="*/ 0 w 381"/>
                <a:gd name="T5" fmla="*/ 0 h 246"/>
                <a:gd name="T6" fmla="*/ 0 w 381"/>
                <a:gd name="T7" fmla="*/ 246 h 246"/>
                <a:gd name="T8" fmla="*/ 381 w 381"/>
                <a:gd name="T9" fmla="*/ 246 h 246"/>
                <a:gd name="T10" fmla="*/ 381 w 381"/>
                <a:gd name="T11" fmla="*/ 246 h 246"/>
                <a:gd name="T12" fmla="*/ 0 60000 65536"/>
                <a:gd name="T13" fmla="*/ 0 60000 65536"/>
                <a:gd name="T14" fmla="*/ 0 60000 65536"/>
                <a:gd name="T15" fmla="*/ 0 60000 65536"/>
                <a:gd name="T16" fmla="*/ 0 60000 65536"/>
                <a:gd name="T17" fmla="*/ 0 60000 65536"/>
                <a:gd name="T18" fmla="*/ 0 w 381"/>
                <a:gd name="T19" fmla="*/ 0 h 246"/>
                <a:gd name="T20" fmla="*/ 381 w 381"/>
                <a:gd name="T21" fmla="*/ 246 h 246"/>
              </a:gdLst>
              <a:ahLst/>
              <a:cxnLst>
                <a:cxn ang="T12">
                  <a:pos x="T0" y="T1"/>
                </a:cxn>
                <a:cxn ang="T13">
                  <a:pos x="T2" y="T3"/>
                </a:cxn>
                <a:cxn ang="T14">
                  <a:pos x="T4" y="T5"/>
                </a:cxn>
                <a:cxn ang="T15">
                  <a:pos x="T6" y="T7"/>
                </a:cxn>
                <a:cxn ang="T16">
                  <a:pos x="T8" y="T9"/>
                </a:cxn>
                <a:cxn ang="T17">
                  <a:pos x="T10" y="T11"/>
                </a:cxn>
              </a:cxnLst>
              <a:rect l="T18" t="T19" r="T20" b="T21"/>
              <a:pathLst>
                <a:path w="381" h="246">
                  <a:moveTo>
                    <a:pt x="381" y="242"/>
                  </a:moveTo>
                  <a:lnTo>
                    <a:pt x="381" y="0"/>
                  </a:lnTo>
                  <a:lnTo>
                    <a:pt x="0" y="0"/>
                  </a:lnTo>
                  <a:lnTo>
                    <a:pt x="0" y="246"/>
                  </a:lnTo>
                  <a:lnTo>
                    <a:pt x="381" y="246"/>
                  </a:lnTo>
                </a:path>
              </a:pathLst>
            </a:custGeom>
            <a:noFill/>
            <a:ln w="12700">
              <a:solidFill>
                <a:srgbClr val="000000"/>
              </a:solidFill>
              <a:prstDash val="solid"/>
              <a:round/>
              <a:headEnd/>
              <a:tailEnd/>
            </a:ln>
          </p:spPr>
          <p:txBody>
            <a:bodyPr/>
            <a:lstStyle/>
            <a:p>
              <a:endParaRPr lang="en-US"/>
            </a:p>
          </p:txBody>
        </p:sp>
        <p:sp>
          <p:nvSpPr>
            <p:cNvPr id="13327" name="Freeform 14"/>
            <p:cNvSpPr>
              <a:spLocks/>
            </p:cNvSpPr>
            <p:nvPr/>
          </p:nvSpPr>
          <p:spPr bwMode="auto">
            <a:xfrm>
              <a:off x="2722563" y="5173663"/>
              <a:ext cx="604837" cy="382587"/>
            </a:xfrm>
            <a:custGeom>
              <a:avLst/>
              <a:gdLst>
                <a:gd name="T0" fmla="*/ 381 w 381"/>
                <a:gd name="T1" fmla="*/ 241 h 241"/>
                <a:gd name="T2" fmla="*/ 381 w 381"/>
                <a:gd name="T3" fmla="*/ 0 h 241"/>
                <a:gd name="T4" fmla="*/ 0 w 381"/>
                <a:gd name="T5" fmla="*/ 0 h 241"/>
                <a:gd name="T6" fmla="*/ 0 w 381"/>
                <a:gd name="T7" fmla="*/ 241 h 241"/>
                <a:gd name="T8" fmla="*/ 381 w 381"/>
                <a:gd name="T9" fmla="*/ 241 h 241"/>
                <a:gd name="T10" fmla="*/ 381 w 381"/>
                <a:gd name="T11" fmla="*/ 241 h 241"/>
                <a:gd name="T12" fmla="*/ 0 60000 65536"/>
                <a:gd name="T13" fmla="*/ 0 60000 65536"/>
                <a:gd name="T14" fmla="*/ 0 60000 65536"/>
                <a:gd name="T15" fmla="*/ 0 60000 65536"/>
                <a:gd name="T16" fmla="*/ 0 60000 65536"/>
                <a:gd name="T17" fmla="*/ 0 60000 65536"/>
                <a:gd name="T18" fmla="*/ 0 w 381"/>
                <a:gd name="T19" fmla="*/ 0 h 241"/>
                <a:gd name="T20" fmla="*/ 381 w 381"/>
                <a:gd name="T21" fmla="*/ 241 h 241"/>
              </a:gdLst>
              <a:ahLst/>
              <a:cxnLst>
                <a:cxn ang="T12">
                  <a:pos x="T0" y="T1"/>
                </a:cxn>
                <a:cxn ang="T13">
                  <a:pos x="T2" y="T3"/>
                </a:cxn>
                <a:cxn ang="T14">
                  <a:pos x="T4" y="T5"/>
                </a:cxn>
                <a:cxn ang="T15">
                  <a:pos x="T6" y="T7"/>
                </a:cxn>
                <a:cxn ang="T16">
                  <a:pos x="T8" y="T9"/>
                </a:cxn>
                <a:cxn ang="T17">
                  <a:pos x="T10" y="T11"/>
                </a:cxn>
              </a:cxnLst>
              <a:rect l="T18" t="T19" r="T20" b="T21"/>
              <a:pathLst>
                <a:path w="381" h="241">
                  <a:moveTo>
                    <a:pt x="381" y="241"/>
                  </a:moveTo>
                  <a:lnTo>
                    <a:pt x="381" y="0"/>
                  </a:lnTo>
                  <a:lnTo>
                    <a:pt x="0" y="0"/>
                  </a:lnTo>
                  <a:lnTo>
                    <a:pt x="0" y="241"/>
                  </a:lnTo>
                  <a:lnTo>
                    <a:pt x="381" y="241"/>
                  </a:lnTo>
                </a:path>
              </a:pathLst>
            </a:custGeom>
            <a:noFill/>
            <a:ln w="12700">
              <a:solidFill>
                <a:srgbClr val="000000"/>
              </a:solidFill>
              <a:prstDash val="solid"/>
              <a:round/>
              <a:headEnd/>
              <a:tailEnd/>
            </a:ln>
          </p:spPr>
          <p:txBody>
            <a:bodyPr/>
            <a:lstStyle/>
            <a:p>
              <a:endParaRPr lang="en-US"/>
            </a:p>
          </p:txBody>
        </p:sp>
        <p:sp>
          <p:nvSpPr>
            <p:cNvPr id="13328" name="Rectangle 15"/>
            <p:cNvSpPr>
              <a:spLocks noChangeArrowheads="1"/>
            </p:cNvSpPr>
            <p:nvPr/>
          </p:nvSpPr>
          <p:spPr bwMode="auto">
            <a:xfrm>
              <a:off x="731839" y="5245100"/>
              <a:ext cx="408766" cy="246221"/>
            </a:xfrm>
            <a:prstGeom prst="rect">
              <a:avLst/>
            </a:prstGeom>
            <a:noFill/>
            <a:ln w="9525">
              <a:noFill/>
              <a:miter lim="800000"/>
              <a:headEnd/>
              <a:tailEnd/>
            </a:ln>
          </p:spPr>
          <p:txBody>
            <a:bodyPr wrap="none" lIns="0" tIns="0" rIns="0" bIns="0">
              <a:spAutoFit/>
            </a:bodyPr>
            <a:lstStyle/>
            <a:p>
              <a:pPr eaLnBrk="0" hangingPunct="0"/>
              <a:r>
                <a:rPr lang="en-US" altLang="zh-TW" sz="1600">
                  <a:solidFill>
                    <a:srgbClr val="000000"/>
                  </a:solidFill>
                  <a:latin typeface="Arial" pitchFamily="34" charset="0"/>
                  <a:ea typeface="PMingLiU" pitchFamily="18" charset="-120"/>
                </a:rPr>
                <a:t>ETH</a:t>
              </a:r>
              <a:endParaRPr lang="en-US" altLang="zh-TW" sz="2400">
                <a:latin typeface="Times New Roman" pitchFamily="18" charset="0"/>
                <a:ea typeface="PMingLiU" pitchFamily="18" charset="-120"/>
              </a:endParaRPr>
            </a:p>
          </p:txBody>
        </p:sp>
        <p:sp>
          <p:nvSpPr>
            <p:cNvPr id="13329" name="Freeform 16"/>
            <p:cNvSpPr>
              <a:spLocks/>
            </p:cNvSpPr>
            <p:nvPr/>
          </p:nvSpPr>
          <p:spPr bwMode="auto">
            <a:xfrm>
              <a:off x="642938" y="5173663"/>
              <a:ext cx="604837" cy="388937"/>
            </a:xfrm>
            <a:custGeom>
              <a:avLst/>
              <a:gdLst>
                <a:gd name="T0" fmla="*/ 381 w 381"/>
                <a:gd name="T1" fmla="*/ 241 h 245"/>
                <a:gd name="T2" fmla="*/ 381 w 381"/>
                <a:gd name="T3" fmla="*/ 0 h 245"/>
                <a:gd name="T4" fmla="*/ 0 w 381"/>
                <a:gd name="T5" fmla="*/ 0 h 245"/>
                <a:gd name="T6" fmla="*/ 0 w 381"/>
                <a:gd name="T7" fmla="*/ 245 h 245"/>
                <a:gd name="T8" fmla="*/ 381 w 381"/>
                <a:gd name="T9" fmla="*/ 245 h 245"/>
                <a:gd name="T10" fmla="*/ 381 w 381"/>
                <a:gd name="T11" fmla="*/ 245 h 245"/>
                <a:gd name="T12" fmla="*/ 0 60000 65536"/>
                <a:gd name="T13" fmla="*/ 0 60000 65536"/>
                <a:gd name="T14" fmla="*/ 0 60000 65536"/>
                <a:gd name="T15" fmla="*/ 0 60000 65536"/>
                <a:gd name="T16" fmla="*/ 0 60000 65536"/>
                <a:gd name="T17" fmla="*/ 0 60000 65536"/>
                <a:gd name="T18" fmla="*/ 0 w 381"/>
                <a:gd name="T19" fmla="*/ 0 h 245"/>
                <a:gd name="T20" fmla="*/ 381 w 381"/>
                <a:gd name="T21" fmla="*/ 245 h 245"/>
              </a:gdLst>
              <a:ahLst/>
              <a:cxnLst>
                <a:cxn ang="T12">
                  <a:pos x="T0" y="T1"/>
                </a:cxn>
                <a:cxn ang="T13">
                  <a:pos x="T2" y="T3"/>
                </a:cxn>
                <a:cxn ang="T14">
                  <a:pos x="T4" y="T5"/>
                </a:cxn>
                <a:cxn ang="T15">
                  <a:pos x="T6" y="T7"/>
                </a:cxn>
                <a:cxn ang="T16">
                  <a:pos x="T8" y="T9"/>
                </a:cxn>
                <a:cxn ang="T17">
                  <a:pos x="T10" y="T11"/>
                </a:cxn>
              </a:cxnLst>
              <a:rect l="T18" t="T19" r="T20" b="T21"/>
              <a:pathLst>
                <a:path w="381" h="245">
                  <a:moveTo>
                    <a:pt x="381" y="241"/>
                  </a:moveTo>
                  <a:lnTo>
                    <a:pt x="381" y="0"/>
                  </a:lnTo>
                  <a:lnTo>
                    <a:pt x="0" y="0"/>
                  </a:lnTo>
                  <a:lnTo>
                    <a:pt x="0" y="245"/>
                  </a:lnTo>
                  <a:lnTo>
                    <a:pt x="381" y="245"/>
                  </a:lnTo>
                </a:path>
              </a:pathLst>
            </a:custGeom>
            <a:noFill/>
            <a:ln w="12700">
              <a:solidFill>
                <a:srgbClr val="000000"/>
              </a:solidFill>
              <a:prstDash val="solid"/>
              <a:round/>
              <a:headEnd/>
              <a:tailEnd/>
            </a:ln>
          </p:spPr>
          <p:txBody>
            <a:bodyPr/>
            <a:lstStyle/>
            <a:p>
              <a:endParaRPr lang="en-US"/>
            </a:p>
          </p:txBody>
        </p:sp>
        <p:sp>
          <p:nvSpPr>
            <p:cNvPr id="13330" name="Line 19"/>
            <p:cNvSpPr>
              <a:spLocks noChangeShapeType="1"/>
            </p:cNvSpPr>
            <p:nvPr/>
          </p:nvSpPr>
          <p:spPr bwMode="auto">
            <a:xfrm flipV="1">
              <a:off x="2170113" y="4862513"/>
              <a:ext cx="252412" cy="304800"/>
            </a:xfrm>
            <a:prstGeom prst="line">
              <a:avLst/>
            </a:prstGeom>
            <a:noFill/>
            <a:ln w="12700">
              <a:solidFill>
                <a:srgbClr val="000000"/>
              </a:solidFill>
              <a:round/>
              <a:headEnd/>
              <a:tailEnd/>
            </a:ln>
          </p:spPr>
          <p:txBody>
            <a:bodyPr/>
            <a:lstStyle/>
            <a:p>
              <a:endParaRPr lang="en-US"/>
            </a:p>
          </p:txBody>
        </p:sp>
        <p:sp>
          <p:nvSpPr>
            <p:cNvPr id="13331" name="Line 20"/>
            <p:cNvSpPr>
              <a:spLocks noChangeShapeType="1"/>
            </p:cNvSpPr>
            <p:nvPr/>
          </p:nvSpPr>
          <p:spPr bwMode="auto">
            <a:xfrm>
              <a:off x="2746375" y="4862513"/>
              <a:ext cx="276225" cy="304800"/>
            </a:xfrm>
            <a:prstGeom prst="line">
              <a:avLst/>
            </a:prstGeom>
            <a:noFill/>
            <a:ln w="12700">
              <a:solidFill>
                <a:srgbClr val="000000"/>
              </a:solidFill>
              <a:round/>
              <a:headEnd/>
              <a:tailEnd/>
            </a:ln>
          </p:spPr>
          <p:txBody>
            <a:bodyPr/>
            <a:lstStyle/>
            <a:p>
              <a:endParaRPr lang="en-US"/>
            </a:p>
          </p:txBody>
        </p:sp>
        <p:sp>
          <p:nvSpPr>
            <p:cNvPr id="13332" name="Freeform 21"/>
            <p:cNvSpPr>
              <a:spLocks/>
            </p:cNvSpPr>
            <p:nvPr/>
          </p:nvSpPr>
          <p:spPr bwMode="auto">
            <a:xfrm>
              <a:off x="5754688" y="3962400"/>
              <a:ext cx="1690687" cy="1792288"/>
            </a:xfrm>
            <a:custGeom>
              <a:avLst/>
              <a:gdLst>
                <a:gd name="T0" fmla="*/ 1065 w 1065"/>
                <a:gd name="T1" fmla="*/ 1125 h 1129"/>
                <a:gd name="T2" fmla="*/ 1065 w 1065"/>
                <a:gd name="T3" fmla="*/ 0 h 1129"/>
                <a:gd name="T4" fmla="*/ 0 w 1065"/>
                <a:gd name="T5" fmla="*/ 0 h 1129"/>
                <a:gd name="T6" fmla="*/ 0 w 1065"/>
                <a:gd name="T7" fmla="*/ 1129 h 1129"/>
                <a:gd name="T8" fmla="*/ 1065 w 1065"/>
                <a:gd name="T9" fmla="*/ 1129 h 1129"/>
                <a:gd name="T10" fmla="*/ 1065 w 1065"/>
                <a:gd name="T11" fmla="*/ 1129 h 1129"/>
                <a:gd name="T12" fmla="*/ 1065 w 1065"/>
                <a:gd name="T13" fmla="*/ 1125 h 1129"/>
                <a:gd name="T14" fmla="*/ 0 60000 65536"/>
                <a:gd name="T15" fmla="*/ 0 60000 65536"/>
                <a:gd name="T16" fmla="*/ 0 60000 65536"/>
                <a:gd name="T17" fmla="*/ 0 60000 65536"/>
                <a:gd name="T18" fmla="*/ 0 60000 65536"/>
                <a:gd name="T19" fmla="*/ 0 60000 65536"/>
                <a:gd name="T20" fmla="*/ 0 60000 65536"/>
                <a:gd name="T21" fmla="*/ 0 w 1065"/>
                <a:gd name="T22" fmla="*/ 0 h 1129"/>
                <a:gd name="T23" fmla="*/ 1065 w 1065"/>
                <a:gd name="T24" fmla="*/ 1129 h 11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65" h="1129">
                  <a:moveTo>
                    <a:pt x="1065" y="1125"/>
                  </a:moveTo>
                  <a:lnTo>
                    <a:pt x="1065" y="0"/>
                  </a:lnTo>
                  <a:lnTo>
                    <a:pt x="0" y="0"/>
                  </a:lnTo>
                  <a:lnTo>
                    <a:pt x="0" y="1129"/>
                  </a:lnTo>
                  <a:lnTo>
                    <a:pt x="1065" y="1129"/>
                  </a:lnTo>
                  <a:lnTo>
                    <a:pt x="1065" y="1125"/>
                  </a:lnTo>
                  <a:close/>
                </a:path>
              </a:pathLst>
            </a:custGeom>
            <a:noFill/>
            <a:ln w="9525">
              <a:noFill/>
              <a:round/>
              <a:headEnd/>
              <a:tailEnd/>
            </a:ln>
          </p:spPr>
          <p:txBody>
            <a:bodyPr/>
            <a:lstStyle/>
            <a:p>
              <a:endParaRPr lang="en-US"/>
            </a:p>
          </p:txBody>
        </p:sp>
        <p:sp>
          <p:nvSpPr>
            <p:cNvPr id="13333" name="Rectangle 22"/>
            <p:cNvSpPr>
              <a:spLocks noChangeArrowheads="1"/>
            </p:cNvSpPr>
            <p:nvPr/>
          </p:nvSpPr>
          <p:spPr bwMode="auto">
            <a:xfrm>
              <a:off x="6443663" y="3860800"/>
              <a:ext cx="261290" cy="246221"/>
            </a:xfrm>
            <a:prstGeom prst="rect">
              <a:avLst/>
            </a:prstGeom>
            <a:noFill/>
            <a:ln w="9525">
              <a:noFill/>
              <a:miter lim="800000"/>
              <a:headEnd/>
              <a:tailEnd/>
            </a:ln>
          </p:spPr>
          <p:txBody>
            <a:bodyPr wrap="none" lIns="0" tIns="0" rIns="0" bIns="0">
              <a:spAutoFit/>
            </a:bodyPr>
            <a:lstStyle/>
            <a:p>
              <a:pPr eaLnBrk="0" hangingPunct="0"/>
              <a:r>
                <a:rPr lang="en-US" altLang="zh-TW" sz="1600">
                  <a:solidFill>
                    <a:srgbClr val="000000"/>
                  </a:solidFill>
                  <a:latin typeface="Arial" pitchFamily="34" charset="0"/>
                  <a:ea typeface="PMingLiU" pitchFamily="18" charset="-120"/>
                </a:rPr>
                <a:t>R2</a:t>
              </a:r>
              <a:endParaRPr lang="en-US" altLang="zh-TW" sz="2400">
                <a:latin typeface="Times New Roman" pitchFamily="18" charset="0"/>
                <a:ea typeface="PMingLiU" pitchFamily="18" charset="-120"/>
              </a:endParaRPr>
            </a:p>
          </p:txBody>
        </p:sp>
        <p:sp>
          <p:nvSpPr>
            <p:cNvPr id="13334" name="Rectangle 23"/>
            <p:cNvSpPr>
              <a:spLocks noChangeArrowheads="1"/>
            </p:cNvSpPr>
            <p:nvPr/>
          </p:nvSpPr>
          <p:spPr bwMode="auto">
            <a:xfrm>
              <a:off x="6000751" y="5245100"/>
              <a:ext cx="477695" cy="246221"/>
            </a:xfrm>
            <a:prstGeom prst="rect">
              <a:avLst/>
            </a:prstGeom>
            <a:noFill/>
            <a:ln w="9525">
              <a:noFill/>
              <a:miter lim="800000"/>
              <a:headEnd/>
              <a:tailEnd/>
            </a:ln>
          </p:spPr>
          <p:txBody>
            <a:bodyPr wrap="none" lIns="0" tIns="0" rIns="0" bIns="0">
              <a:spAutoFit/>
            </a:bodyPr>
            <a:lstStyle/>
            <a:p>
              <a:pPr eaLnBrk="0" hangingPunct="0"/>
              <a:r>
                <a:rPr lang="en-US" altLang="zh-TW" sz="1600">
                  <a:solidFill>
                    <a:srgbClr val="000000"/>
                  </a:solidFill>
                  <a:latin typeface="Arial" pitchFamily="34" charset="0"/>
                  <a:ea typeface="PMingLiU" pitchFamily="18" charset="-120"/>
                </a:rPr>
                <a:t>FDDI</a:t>
              </a:r>
              <a:endParaRPr lang="en-US" altLang="zh-TW" sz="2400">
                <a:latin typeface="Times New Roman" pitchFamily="18" charset="0"/>
                <a:ea typeface="PMingLiU" pitchFamily="18" charset="-120"/>
              </a:endParaRPr>
            </a:p>
          </p:txBody>
        </p:sp>
        <p:sp>
          <p:nvSpPr>
            <p:cNvPr id="13335" name="Rectangle 24"/>
            <p:cNvSpPr>
              <a:spLocks noChangeArrowheads="1"/>
            </p:cNvSpPr>
            <p:nvPr/>
          </p:nvSpPr>
          <p:spPr bwMode="auto">
            <a:xfrm>
              <a:off x="6810375" y="5238750"/>
              <a:ext cx="408766" cy="246221"/>
            </a:xfrm>
            <a:prstGeom prst="rect">
              <a:avLst/>
            </a:prstGeom>
            <a:noFill/>
            <a:ln w="9525">
              <a:noFill/>
              <a:miter lim="800000"/>
              <a:headEnd/>
              <a:tailEnd/>
            </a:ln>
          </p:spPr>
          <p:txBody>
            <a:bodyPr wrap="none" lIns="0" tIns="0" rIns="0" bIns="0">
              <a:spAutoFit/>
            </a:bodyPr>
            <a:lstStyle/>
            <a:p>
              <a:pPr eaLnBrk="0" hangingPunct="0"/>
              <a:r>
                <a:rPr lang="en-US" altLang="zh-TW" sz="1600">
                  <a:solidFill>
                    <a:srgbClr val="000000"/>
                  </a:solidFill>
                  <a:latin typeface="Arial" pitchFamily="34" charset="0"/>
                  <a:ea typeface="PMingLiU" pitchFamily="18" charset="-120"/>
                </a:rPr>
                <a:t>ETH</a:t>
              </a:r>
              <a:endParaRPr lang="en-US" altLang="zh-TW" sz="2400">
                <a:latin typeface="Times New Roman" pitchFamily="18" charset="0"/>
                <a:ea typeface="PMingLiU" pitchFamily="18" charset="-120"/>
              </a:endParaRPr>
            </a:p>
          </p:txBody>
        </p:sp>
        <p:sp>
          <p:nvSpPr>
            <p:cNvPr id="13336" name="Rectangle 25"/>
            <p:cNvSpPr>
              <a:spLocks noChangeArrowheads="1"/>
            </p:cNvSpPr>
            <p:nvPr/>
          </p:nvSpPr>
          <p:spPr bwMode="auto">
            <a:xfrm>
              <a:off x="6486525" y="4538663"/>
              <a:ext cx="193964" cy="246221"/>
            </a:xfrm>
            <a:prstGeom prst="rect">
              <a:avLst/>
            </a:prstGeom>
            <a:noFill/>
            <a:ln w="9525">
              <a:noFill/>
              <a:miter lim="800000"/>
              <a:headEnd/>
              <a:tailEnd/>
            </a:ln>
          </p:spPr>
          <p:txBody>
            <a:bodyPr wrap="none" lIns="0" tIns="0" rIns="0" bIns="0">
              <a:spAutoFit/>
            </a:bodyPr>
            <a:lstStyle/>
            <a:p>
              <a:pPr eaLnBrk="0" hangingPunct="0"/>
              <a:r>
                <a:rPr lang="en-US" altLang="zh-TW" sz="1600">
                  <a:solidFill>
                    <a:srgbClr val="000000"/>
                  </a:solidFill>
                  <a:latin typeface="Arial" pitchFamily="34" charset="0"/>
                  <a:ea typeface="PMingLiU" pitchFamily="18" charset="-120"/>
                </a:rPr>
                <a:t>IP</a:t>
              </a:r>
              <a:endParaRPr lang="en-US" altLang="zh-TW" sz="2400">
                <a:latin typeface="Times New Roman" pitchFamily="18" charset="0"/>
                <a:ea typeface="PMingLiU" pitchFamily="18" charset="-120"/>
              </a:endParaRPr>
            </a:p>
          </p:txBody>
        </p:sp>
        <p:sp>
          <p:nvSpPr>
            <p:cNvPr id="13337" name="Freeform 26"/>
            <p:cNvSpPr>
              <a:spLocks/>
            </p:cNvSpPr>
            <p:nvPr/>
          </p:nvSpPr>
          <p:spPr bwMode="auto">
            <a:xfrm>
              <a:off x="5868988" y="5173663"/>
              <a:ext cx="611187" cy="382587"/>
            </a:xfrm>
            <a:custGeom>
              <a:avLst/>
              <a:gdLst>
                <a:gd name="T0" fmla="*/ 381 w 385"/>
                <a:gd name="T1" fmla="*/ 241 h 241"/>
                <a:gd name="T2" fmla="*/ 385 w 385"/>
                <a:gd name="T3" fmla="*/ 0 h 241"/>
                <a:gd name="T4" fmla="*/ 0 w 385"/>
                <a:gd name="T5" fmla="*/ 0 h 241"/>
                <a:gd name="T6" fmla="*/ 0 w 385"/>
                <a:gd name="T7" fmla="*/ 241 h 241"/>
                <a:gd name="T8" fmla="*/ 385 w 385"/>
                <a:gd name="T9" fmla="*/ 241 h 241"/>
                <a:gd name="T10" fmla="*/ 385 w 385"/>
                <a:gd name="T11" fmla="*/ 241 h 241"/>
                <a:gd name="T12" fmla="*/ 0 60000 65536"/>
                <a:gd name="T13" fmla="*/ 0 60000 65536"/>
                <a:gd name="T14" fmla="*/ 0 60000 65536"/>
                <a:gd name="T15" fmla="*/ 0 60000 65536"/>
                <a:gd name="T16" fmla="*/ 0 60000 65536"/>
                <a:gd name="T17" fmla="*/ 0 60000 65536"/>
                <a:gd name="T18" fmla="*/ 0 w 385"/>
                <a:gd name="T19" fmla="*/ 0 h 241"/>
                <a:gd name="T20" fmla="*/ 385 w 385"/>
                <a:gd name="T21" fmla="*/ 241 h 241"/>
              </a:gdLst>
              <a:ahLst/>
              <a:cxnLst>
                <a:cxn ang="T12">
                  <a:pos x="T0" y="T1"/>
                </a:cxn>
                <a:cxn ang="T13">
                  <a:pos x="T2" y="T3"/>
                </a:cxn>
                <a:cxn ang="T14">
                  <a:pos x="T4" y="T5"/>
                </a:cxn>
                <a:cxn ang="T15">
                  <a:pos x="T6" y="T7"/>
                </a:cxn>
                <a:cxn ang="T16">
                  <a:pos x="T8" y="T9"/>
                </a:cxn>
                <a:cxn ang="T17">
                  <a:pos x="T10" y="T11"/>
                </a:cxn>
              </a:cxnLst>
              <a:rect l="T18" t="T19" r="T20" b="T21"/>
              <a:pathLst>
                <a:path w="385" h="241">
                  <a:moveTo>
                    <a:pt x="381" y="241"/>
                  </a:moveTo>
                  <a:lnTo>
                    <a:pt x="385" y="0"/>
                  </a:lnTo>
                  <a:lnTo>
                    <a:pt x="0" y="0"/>
                  </a:lnTo>
                  <a:lnTo>
                    <a:pt x="0" y="241"/>
                  </a:lnTo>
                  <a:lnTo>
                    <a:pt x="385" y="241"/>
                  </a:lnTo>
                </a:path>
              </a:pathLst>
            </a:custGeom>
            <a:noFill/>
            <a:ln w="12700">
              <a:solidFill>
                <a:srgbClr val="000000"/>
              </a:solidFill>
              <a:prstDash val="solid"/>
              <a:round/>
              <a:headEnd/>
              <a:tailEnd/>
            </a:ln>
          </p:spPr>
          <p:txBody>
            <a:bodyPr/>
            <a:lstStyle/>
            <a:p>
              <a:endParaRPr lang="en-US"/>
            </a:p>
          </p:txBody>
        </p:sp>
        <p:sp>
          <p:nvSpPr>
            <p:cNvPr id="13338" name="Freeform 27"/>
            <p:cNvSpPr>
              <a:spLocks/>
            </p:cNvSpPr>
            <p:nvPr/>
          </p:nvSpPr>
          <p:spPr bwMode="auto">
            <a:xfrm>
              <a:off x="6270625" y="4471988"/>
              <a:ext cx="611188" cy="390525"/>
            </a:xfrm>
            <a:custGeom>
              <a:avLst/>
              <a:gdLst>
                <a:gd name="T0" fmla="*/ 381 w 385"/>
                <a:gd name="T1" fmla="*/ 242 h 246"/>
                <a:gd name="T2" fmla="*/ 385 w 385"/>
                <a:gd name="T3" fmla="*/ 0 h 246"/>
                <a:gd name="T4" fmla="*/ 0 w 385"/>
                <a:gd name="T5" fmla="*/ 0 h 246"/>
                <a:gd name="T6" fmla="*/ 0 w 385"/>
                <a:gd name="T7" fmla="*/ 246 h 246"/>
                <a:gd name="T8" fmla="*/ 385 w 385"/>
                <a:gd name="T9" fmla="*/ 246 h 246"/>
                <a:gd name="T10" fmla="*/ 385 w 385"/>
                <a:gd name="T11" fmla="*/ 246 h 246"/>
                <a:gd name="T12" fmla="*/ 0 60000 65536"/>
                <a:gd name="T13" fmla="*/ 0 60000 65536"/>
                <a:gd name="T14" fmla="*/ 0 60000 65536"/>
                <a:gd name="T15" fmla="*/ 0 60000 65536"/>
                <a:gd name="T16" fmla="*/ 0 60000 65536"/>
                <a:gd name="T17" fmla="*/ 0 60000 65536"/>
                <a:gd name="T18" fmla="*/ 0 w 385"/>
                <a:gd name="T19" fmla="*/ 0 h 246"/>
                <a:gd name="T20" fmla="*/ 385 w 385"/>
                <a:gd name="T21" fmla="*/ 246 h 246"/>
              </a:gdLst>
              <a:ahLst/>
              <a:cxnLst>
                <a:cxn ang="T12">
                  <a:pos x="T0" y="T1"/>
                </a:cxn>
                <a:cxn ang="T13">
                  <a:pos x="T2" y="T3"/>
                </a:cxn>
                <a:cxn ang="T14">
                  <a:pos x="T4" y="T5"/>
                </a:cxn>
                <a:cxn ang="T15">
                  <a:pos x="T6" y="T7"/>
                </a:cxn>
                <a:cxn ang="T16">
                  <a:pos x="T8" y="T9"/>
                </a:cxn>
                <a:cxn ang="T17">
                  <a:pos x="T10" y="T11"/>
                </a:cxn>
              </a:cxnLst>
              <a:rect l="T18" t="T19" r="T20" b="T21"/>
              <a:pathLst>
                <a:path w="385" h="246">
                  <a:moveTo>
                    <a:pt x="381" y="242"/>
                  </a:moveTo>
                  <a:lnTo>
                    <a:pt x="385" y="0"/>
                  </a:lnTo>
                  <a:lnTo>
                    <a:pt x="0" y="0"/>
                  </a:lnTo>
                  <a:lnTo>
                    <a:pt x="0" y="246"/>
                  </a:lnTo>
                  <a:lnTo>
                    <a:pt x="385" y="246"/>
                  </a:lnTo>
                </a:path>
              </a:pathLst>
            </a:custGeom>
            <a:noFill/>
            <a:ln w="12700">
              <a:solidFill>
                <a:srgbClr val="000000"/>
              </a:solidFill>
              <a:prstDash val="solid"/>
              <a:round/>
              <a:headEnd/>
              <a:tailEnd/>
            </a:ln>
          </p:spPr>
          <p:txBody>
            <a:bodyPr/>
            <a:lstStyle/>
            <a:p>
              <a:endParaRPr lang="en-US"/>
            </a:p>
          </p:txBody>
        </p:sp>
        <p:sp>
          <p:nvSpPr>
            <p:cNvPr id="13339" name="Freeform 28"/>
            <p:cNvSpPr>
              <a:spLocks/>
            </p:cNvSpPr>
            <p:nvPr/>
          </p:nvSpPr>
          <p:spPr bwMode="auto">
            <a:xfrm>
              <a:off x="6719888" y="5173663"/>
              <a:ext cx="604837" cy="382587"/>
            </a:xfrm>
            <a:custGeom>
              <a:avLst/>
              <a:gdLst>
                <a:gd name="T0" fmla="*/ 381 w 381"/>
                <a:gd name="T1" fmla="*/ 241 h 241"/>
                <a:gd name="T2" fmla="*/ 381 w 381"/>
                <a:gd name="T3" fmla="*/ 0 h 241"/>
                <a:gd name="T4" fmla="*/ 0 w 381"/>
                <a:gd name="T5" fmla="*/ 0 h 241"/>
                <a:gd name="T6" fmla="*/ 0 w 381"/>
                <a:gd name="T7" fmla="*/ 241 h 241"/>
                <a:gd name="T8" fmla="*/ 381 w 381"/>
                <a:gd name="T9" fmla="*/ 241 h 241"/>
                <a:gd name="T10" fmla="*/ 381 w 381"/>
                <a:gd name="T11" fmla="*/ 241 h 241"/>
                <a:gd name="T12" fmla="*/ 0 60000 65536"/>
                <a:gd name="T13" fmla="*/ 0 60000 65536"/>
                <a:gd name="T14" fmla="*/ 0 60000 65536"/>
                <a:gd name="T15" fmla="*/ 0 60000 65536"/>
                <a:gd name="T16" fmla="*/ 0 60000 65536"/>
                <a:gd name="T17" fmla="*/ 0 60000 65536"/>
                <a:gd name="T18" fmla="*/ 0 w 381"/>
                <a:gd name="T19" fmla="*/ 0 h 241"/>
                <a:gd name="T20" fmla="*/ 381 w 381"/>
                <a:gd name="T21" fmla="*/ 241 h 241"/>
              </a:gdLst>
              <a:ahLst/>
              <a:cxnLst>
                <a:cxn ang="T12">
                  <a:pos x="T0" y="T1"/>
                </a:cxn>
                <a:cxn ang="T13">
                  <a:pos x="T2" y="T3"/>
                </a:cxn>
                <a:cxn ang="T14">
                  <a:pos x="T4" y="T5"/>
                </a:cxn>
                <a:cxn ang="T15">
                  <a:pos x="T6" y="T7"/>
                </a:cxn>
                <a:cxn ang="T16">
                  <a:pos x="T8" y="T9"/>
                </a:cxn>
                <a:cxn ang="T17">
                  <a:pos x="T10" y="T11"/>
                </a:cxn>
              </a:cxnLst>
              <a:rect l="T18" t="T19" r="T20" b="T21"/>
              <a:pathLst>
                <a:path w="381" h="241">
                  <a:moveTo>
                    <a:pt x="381" y="241"/>
                  </a:moveTo>
                  <a:lnTo>
                    <a:pt x="381" y="0"/>
                  </a:lnTo>
                  <a:lnTo>
                    <a:pt x="0" y="0"/>
                  </a:lnTo>
                  <a:lnTo>
                    <a:pt x="0" y="241"/>
                  </a:lnTo>
                  <a:lnTo>
                    <a:pt x="381" y="241"/>
                  </a:lnTo>
                </a:path>
              </a:pathLst>
            </a:custGeom>
            <a:noFill/>
            <a:ln w="12700">
              <a:solidFill>
                <a:srgbClr val="000000"/>
              </a:solidFill>
              <a:prstDash val="solid"/>
              <a:round/>
              <a:headEnd/>
              <a:tailEnd/>
            </a:ln>
          </p:spPr>
          <p:txBody>
            <a:bodyPr/>
            <a:lstStyle/>
            <a:p>
              <a:endParaRPr lang="en-US"/>
            </a:p>
          </p:txBody>
        </p:sp>
        <p:sp>
          <p:nvSpPr>
            <p:cNvPr id="13340" name="Line 29"/>
            <p:cNvSpPr>
              <a:spLocks noChangeShapeType="1"/>
            </p:cNvSpPr>
            <p:nvPr/>
          </p:nvSpPr>
          <p:spPr bwMode="auto">
            <a:xfrm flipV="1">
              <a:off x="6169025" y="4862513"/>
              <a:ext cx="244475" cy="304800"/>
            </a:xfrm>
            <a:prstGeom prst="line">
              <a:avLst/>
            </a:prstGeom>
            <a:noFill/>
            <a:ln w="12700">
              <a:solidFill>
                <a:srgbClr val="000000"/>
              </a:solidFill>
              <a:round/>
              <a:headEnd/>
              <a:tailEnd/>
            </a:ln>
          </p:spPr>
          <p:txBody>
            <a:bodyPr/>
            <a:lstStyle/>
            <a:p>
              <a:endParaRPr lang="en-US"/>
            </a:p>
          </p:txBody>
        </p:sp>
        <p:sp>
          <p:nvSpPr>
            <p:cNvPr id="13341" name="Line 30"/>
            <p:cNvSpPr>
              <a:spLocks noChangeShapeType="1"/>
            </p:cNvSpPr>
            <p:nvPr/>
          </p:nvSpPr>
          <p:spPr bwMode="auto">
            <a:xfrm>
              <a:off x="6737350" y="4862513"/>
              <a:ext cx="276225" cy="304800"/>
            </a:xfrm>
            <a:prstGeom prst="line">
              <a:avLst/>
            </a:prstGeom>
            <a:noFill/>
            <a:ln w="12700">
              <a:solidFill>
                <a:srgbClr val="000000"/>
              </a:solidFill>
              <a:round/>
              <a:headEnd/>
              <a:tailEnd/>
            </a:ln>
          </p:spPr>
          <p:txBody>
            <a:bodyPr/>
            <a:lstStyle/>
            <a:p>
              <a:endParaRPr lang="en-US"/>
            </a:p>
          </p:txBody>
        </p:sp>
        <p:sp>
          <p:nvSpPr>
            <p:cNvPr id="13342" name="Rectangle 31"/>
            <p:cNvSpPr>
              <a:spLocks noChangeArrowheads="1"/>
            </p:cNvSpPr>
            <p:nvPr/>
          </p:nvSpPr>
          <p:spPr bwMode="auto">
            <a:xfrm>
              <a:off x="827088" y="3860800"/>
              <a:ext cx="261290" cy="246221"/>
            </a:xfrm>
            <a:prstGeom prst="rect">
              <a:avLst/>
            </a:prstGeom>
            <a:noFill/>
            <a:ln w="9525">
              <a:noFill/>
              <a:miter lim="800000"/>
              <a:headEnd/>
              <a:tailEnd/>
            </a:ln>
          </p:spPr>
          <p:txBody>
            <a:bodyPr wrap="none" lIns="0" tIns="0" rIns="0" bIns="0">
              <a:spAutoFit/>
            </a:bodyPr>
            <a:lstStyle/>
            <a:p>
              <a:pPr eaLnBrk="0" hangingPunct="0"/>
              <a:r>
                <a:rPr lang="en-US" altLang="zh-TW" sz="1600">
                  <a:solidFill>
                    <a:srgbClr val="000000"/>
                  </a:solidFill>
                  <a:latin typeface="Arial" pitchFamily="34" charset="0"/>
                  <a:ea typeface="PMingLiU" pitchFamily="18" charset="-120"/>
                </a:rPr>
                <a:t>H1</a:t>
              </a:r>
              <a:endParaRPr lang="en-US" altLang="zh-TW" sz="2400">
                <a:latin typeface="Times New Roman" pitchFamily="18" charset="0"/>
                <a:ea typeface="PMingLiU" pitchFamily="18" charset="-120"/>
              </a:endParaRPr>
            </a:p>
          </p:txBody>
        </p:sp>
        <p:sp>
          <p:nvSpPr>
            <p:cNvPr id="13343" name="Freeform 32"/>
            <p:cNvSpPr>
              <a:spLocks/>
            </p:cNvSpPr>
            <p:nvPr/>
          </p:nvSpPr>
          <p:spPr bwMode="auto">
            <a:xfrm>
              <a:off x="7804150" y="3992563"/>
              <a:ext cx="958850" cy="1762125"/>
            </a:xfrm>
            <a:custGeom>
              <a:avLst/>
              <a:gdLst>
                <a:gd name="T0" fmla="*/ 600 w 604"/>
                <a:gd name="T1" fmla="*/ 1528 h 1532"/>
                <a:gd name="T2" fmla="*/ 604 w 604"/>
                <a:gd name="T3" fmla="*/ 0 h 1532"/>
                <a:gd name="T4" fmla="*/ 0 w 604"/>
                <a:gd name="T5" fmla="*/ 0 h 1532"/>
                <a:gd name="T6" fmla="*/ 0 w 604"/>
                <a:gd name="T7" fmla="*/ 1532 h 1532"/>
                <a:gd name="T8" fmla="*/ 604 w 604"/>
                <a:gd name="T9" fmla="*/ 1532 h 1532"/>
                <a:gd name="T10" fmla="*/ 604 w 604"/>
                <a:gd name="T11" fmla="*/ 1532 h 1532"/>
                <a:gd name="T12" fmla="*/ 600 w 604"/>
                <a:gd name="T13" fmla="*/ 1528 h 1532"/>
                <a:gd name="T14" fmla="*/ 0 60000 65536"/>
                <a:gd name="T15" fmla="*/ 0 60000 65536"/>
                <a:gd name="T16" fmla="*/ 0 60000 65536"/>
                <a:gd name="T17" fmla="*/ 0 60000 65536"/>
                <a:gd name="T18" fmla="*/ 0 60000 65536"/>
                <a:gd name="T19" fmla="*/ 0 60000 65536"/>
                <a:gd name="T20" fmla="*/ 0 60000 65536"/>
                <a:gd name="T21" fmla="*/ 0 w 604"/>
                <a:gd name="T22" fmla="*/ 0 h 1532"/>
                <a:gd name="T23" fmla="*/ 604 w 604"/>
                <a:gd name="T24" fmla="*/ 1532 h 15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04" h="1532">
                  <a:moveTo>
                    <a:pt x="600" y="1528"/>
                  </a:moveTo>
                  <a:lnTo>
                    <a:pt x="604" y="0"/>
                  </a:lnTo>
                  <a:lnTo>
                    <a:pt x="0" y="0"/>
                  </a:lnTo>
                  <a:lnTo>
                    <a:pt x="0" y="1532"/>
                  </a:lnTo>
                  <a:lnTo>
                    <a:pt x="604" y="1532"/>
                  </a:lnTo>
                  <a:lnTo>
                    <a:pt x="600" y="1528"/>
                  </a:lnTo>
                  <a:close/>
                </a:path>
              </a:pathLst>
            </a:custGeom>
            <a:noFill/>
            <a:ln w="9525">
              <a:noFill/>
              <a:round/>
              <a:headEnd/>
              <a:tailEnd/>
            </a:ln>
          </p:spPr>
          <p:txBody>
            <a:bodyPr/>
            <a:lstStyle/>
            <a:p>
              <a:endParaRPr lang="en-US"/>
            </a:p>
          </p:txBody>
        </p:sp>
        <p:sp>
          <p:nvSpPr>
            <p:cNvPr id="13344" name="Rectangle 33"/>
            <p:cNvSpPr>
              <a:spLocks noChangeArrowheads="1"/>
            </p:cNvSpPr>
            <p:nvPr/>
          </p:nvSpPr>
          <p:spPr bwMode="auto">
            <a:xfrm>
              <a:off x="8199439" y="4562475"/>
              <a:ext cx="193964" cy="246221"/>
            </a:xfrm>
            <a:prstGeom prst="rect">
              <a:avLst/>
            </a:prstGeom>
            <a:noFill/>
            <a:ln w="9525">
              <a:noFill/>
              <a:miter lim="800000"/>
              <a:headEnd/>
              <a:tailEnd/>
            </a:ln>
          </p:spPr>
          <p:txBody>
            <a:bodyPr wrap="none" lIns="0" tIns="0" rIns="0" bIns="0">
              <a:spAutoFit/>
            </a:bodyPr>
            <a:lstStyle/>
            <a:p>
              <a:pPr eaLnBrk="0" hangingPunct="0"/>
              <a:r>
                <a:rPr lang="en-US" altLang="zh-TW" sz="1600">
                  <a:solidFill>
                    <a:srgbClr val="000000"/>
                  </a:solidFill>
                  <a:latin typeface="Arial" pitchFamily="34" charset="0"/>
                  <a:ea typeface="PMingLiU" pitchFamily="18" charset="-120"/>
                </a:rPr>
                <a:t>IP</a:t>
              </a:r>
              <a:endParaRPr lang="en-US" altLang="zh-TW" sz="2400">
                <a:latin typeface="Times New Roman" pitchFamily="18" charset="0"/>
                <a:ea typeface="PMingLiU" pitchFamily="18" charset="-120"/>
              </a:endParaRPr>
            </a:p>
          </p:txBody>
        </p:sp>
        <p:sp>
          <p:nvSpPr>
            <p:cNvPr id="13345" name="Freeform 34"/>
            <p:cNvSpPr>
              <a:spLocks/>
            </p:cNvSpPr>
            <p:nvPr/>
          </p:nvSpPr>
          <p:spPr bwMode="auto">
            <a:xfrm>
              <a:off x="7983538" y="4495800"/>
              <a:ext cx="606425" cy="390525"/>
            </a:xfrm>
            <a:custGeom>
              <a:avLst/>
              <a:gdLst>
                <a:gd name="T0" fmla="*/ 382 w 382"/>
                <a:gd name="T1" fmla="*/ 242 h 246"/>
                <a:gd name="T2" fmla="*/ 382 w 382"/>
                <a:gd name="T3" fmla="*/ 0 h 246"/>
                <a:gd name="T4" fmla="*/ 0 w 382"/>
                <a:gd name="T5" fmla="*/ 0 h 246"/>
                <a:gd name="T6" fmla="*/ 0 w 382"/>
                <a:gd name="T7" fmla="*/ 246 h 246"/>
                <a:gd name="T8" fmla="*/ 382 w 382"/>
                <a:gd name="T9" fmla="*/ 246 h 246"/>
                <a:gd name="T10" fmla="*/ 382 w 382"/>
                <a:gd name="T11" fmla="*/ 246 h 246"/>
                <a:gd name="T12" fmla="*/ 0 60000 65536"/>
                <a:gd name="T13" fmla="*/ 0 60000 65536"/>
                <a:gd name="T14" fmla="*/ 0 60000 65536"/>
                <a:gd name="T15" fmla="*/ 0 60000 65536"/>
                <a:gd name="T16" fmla="*/ 0 60000 65536"/>
                <a:gd name="T17" fmla="*/ 0 60000 65536"/>
                <a:gd name="T18" fmla="*/ 0 w 382"/>
                <a:gd name="T19" fmla="*/ 0 h 246"/>
                <a:gd name="T20" fmla="*/ 382 w 382"/>
                <a:gd name="T21" fmla="*/ 246 h 246"/>
              </a:gdLst>
              <a:ahLst/>
              <a:cxnLst>
                <a:cxn ang="T12">
                  <a:pos x="T0" y="T1"/>
                </a:cxn>
                <a:cxn ang="T13">
                  <a:pos x="T2" y="T3"/>
                </a:cxn>
                <a:cxn ang="T14">
                  <a:pos x="T4" y="T5"/>
                </a:cxn>
                <a:cxn ang="T15">
                  <a:pos x="T6" y="T7"/>
                </a:cxn>
                <a:cxn ang="T16">
                  <a:pos x="T8" y="T9"/>
                </a:cxn>
                <a:cxn ang="T17">
                  <a:pos x="T10" y="T11"/>
                </a:cxn>
              </a:cxnLst>
              <a:rect l="T18" t="T19" r="T20" b="T21"/>
              <a:pathLst>
                <a:path w="382" h="246">
                  <a:moveTo>
                    <a:pt x="382" y="242"/>
                  </a:moveTo>
                  <a:lnTo>
                    <a:pt x="382" y="0"/>
                  </a:lnTo>
                  <a:lnTo>
                    <a:pt x="0" y="0"/>
                  </a:lnTo>
                  <a:lnTo>
                    <a:pt x="0" y="246"/>
                  </a:lnTo>
                  <a:lnTo>
                    <a:pt x="382" y="246"/>
                  </a:lnTo>
                </a:path>
              </a:pathLst>
            </a:custGeom>
            <a:noFill/>
            <a:ln w="12700">
              <a:solidFill>
                <a:srgbClr val="000000"/>
              </a:solidFill>
              <a:prstDash val="solid"/>
              <a:round/>
              <a:headEnd/>
              <a:tailEnd/>
            </a:ln>
          </p:spPr>
          <p:txBody>
            <a:bodyPr/>
            <a:lstStyle/>
            <a:p>
              <a:endParaRPr lang="en-US"/>
            </a:p>
          </p:txBody>
        </p:sp>
        <p:sp>
          <p:nvSpPr>
            <p:cNvPr id="13346" name="Rectangle 35"/>
            <p:cNvSpPr>
              <a:spLocks noChangeArrowheads="1"/>
            </p:cNvSpPr>
            <p:nvPr/>
          </p:nvSpPr>
          <p:spPr bwMode="auto">
            <a:xfrm>
              <a:off x="8074025" y="5245100"/>
              <a:ext cx="408766" cy="246221"/>
            </a:xfrm>
            <a:prstGeom prst="rect">
              <a:avLst/>
            </a:prstGeom>
            <a:noFill/>
            <a:ln w="9525">
              <a:noFill/>
              <a:miter lim="800000"/>
              <a:headEnd/>
              <a:tailEnd/>
            </a:ln>
          </p:spPr>
          <p:txBody>
            <a:bodyPr wrap="none" lIns="0" tIns="0" rIns="0" bIns="0">
              <a:spAutoFit/>
            </a:bodyPr>
            <a:lstStyle/>
            <a:p>
              <a:pPr eaLnBrk="0" hangingPunct="0"/>
              <a:r>
                <a:rPr lang="en-US" altLang="zh-TW" sz="1600">
                  <a:solidFill>
                    <a:srgbClr val="000000"/>
                  </a:solidFill>
                  <a:latin typeface="Arial" pitchFamily="34" charset="0"/>
                  <a:ea typeface="PMingLiU" pitchFamily="18" charset="-120"/>
                </a:rPr>
                <a:t>ETH</a:t>
              </a:r>
              <a:endParaRPr lang="en-US" altLang="zh-TW" sz="2400">
                <a:latin typeface="Times New Roman" pitchFamily="18" charset="0"/>
                <a:ea typeface="PMingLiU" pitchFamily="18" charset="-120"/>
              </a:endParaRPr>
            </a:p>
          </p:txBody>
        </p:sp>
        <p:sp>
          <p:nvSpPr>
            <p:cNvPr id="13347" name="Freeform 36"/>
            <p:cNvSpPr>
              <a:spLocks/>
            </p:cNvSpPr>
            <p:nvPr/>
          </p:nvSpPr>
          <p:spPr bwMode="auto">
            <a:xfrm>
              <a:off x="7983538" y="5173663"/>
              <a:ext cx="606425" cy="388937"/>
            </a:xfrm>
            <a:custGeom>
              <a:avLst/>
              <a:gdLst>
                <a:gd name="T0" fmla="*/ 382 w 382"/>
                <a:gd name="T1" fmla="*/ 241 h 245"/>
                <a:gd name="T2" fmla="*/ 382 w 382"/>
                <a:gd name="T3" fmla="*/ 0 h 245"/>
                <a:gd name="T4" fmla="*/ 0 w 382"/>
                <a:gd name="T5" fmla="*/ 0 h 245"/>
                <a:gd name="T6" fmla="*/ 0 w 382"/>
                <a:gd name="T7" fmla="*/ 245 h 245"/>
                <a:gd name="T8" fmla="*/ 382 w 382"/>
                <a:gd name="T9" fmla="*/ 245 h 245"/>
                <a:gd name="T10" fmla="*/ 382 w 382"/>
                <a:gd name="T11" fmla="*/ 245 h 245"/>
                <a:gd name="T12" fmla="*/ 0 60000 65536"/>
                <a:gd name="T13" fmla="*/ 0 60000 65536"/>
                <a:gd name="T14" fmla="*/ 0 60000 65536"/>
                <a:gd name="T15" fmla="*/ 0 60000 65536"/>
                <a:gd name="T16" fmla="*/ 0 60000 65536"/>
                <a:gd name="T17" fmla="*/ 0 60000 65536"/>
                <a:gd name="T18" fmla="*/ 0 w 382"/>
                <a:gd name="T19" fmla="*/ 0 h 245"/>
                <a:gd name="T20" fmla="*/ 382 w 382"/>
                <a:gd name="T21" fmla="*/ 245 h 245"/>
              </a:gdLst>
              <a:ahLst/>
              <a:cxnLst>
                <a:cxn ang="T12">
                  <a:pos x="T0" y="T1"/>
                </a:cxn>
                <a:cxn ang="T13">
                  <a:pos x="T2" y="T3"/>
                </a:cxn>
                <a:cxn ang="T14">
                  <a:pos x="T4" y="T5"/>
                </a:cxn>
                <a:cxn ang="T15">
                  <a:pos x="T6" y="T7"/>
                </a:cxn>
                <a:cxn ang="T16">
                  <a:pos x="T8" y="T9"/>
                </a:cxn>
                <a:cxn ang="T17">
                  <a:pos x="T10" y="T11"/>
                </a:cxn>
              </a:cxnLst>
              <a:rect l="T18" t="T19" r="T20" b="T21"/>
              <a:pathLst>
                <a:path w="382" h="245">
                  <a:moveTo>
                    <a:pt x="382" y="241"/>
                  </a:moveTo>
                  <a:lnTo>
                    <a:pt x="382" y="0"/>
                  </a:lnTo>
                  <a:lnTo>
                    <a:pt x="0" y="0"/>
                  </a:lnTo>
                  <a:lnTo>
                    <a:pt x="0" y="245"/>
                  </a:lnTo>
                  <a:lnTo>
                    <a:pt x="382" y="245"/>
                  </a:lnTo>
                </a:path>
              </a:pathLst>
            </a:custGeom>
            <a:noFill/>
            <a:ln w="12700">
              <a:solidFill>
                <a:srgbClr val="000000"/>
              </a:solidFill>
              <a:prstDash val="solid"/>
              <a:round/>
              <a:headEnd/>
              <a:tailEnd/>
            </a:ln>
          </p:spPr>
          <p:txBody>
            <a:bodyPr/>
            <a:lstStyle/>
            <a:p>
              <a:endParaRPr lang="en-US"/>
            </a:p>
          </p:txBody>
        </p:sp>
        <p:sp>
          <p:nvSpPr>
            <p:cNvPr id="13348" name="Rectangle 39"/>
            <p:cNvSpPr>
              <a:spLocks noChangeArrowheads="1"/>
            </p:cNvSpPr>
            <p:nvPr/>
          </p:nvSpPr>
          <p:spPr bwMode="auto">
            <a:xfrm>
              <a:off x="8172451" y="3860800"/>
              <a:ext cx="261290" cy="246221"/>
            </a:xfrm>
            <a:prstGeom prst="rect">
              <a:avLst/>
            </a:prstGeom>
            <a:noFill/>
            <a:ln w="9525">
              <a:noFill/>
              <a:miter lim="800000"/>
              <a:headEnd/>
              <a:tailEnd/>
            </a:ln>
          </p:spPr>
          <p:txBody>
            <a:bodyPr wrap="none" lIns="0" tIns="0" rIns="0" bIns="0">
              <a:spAutoFit/>
            </a:bodyPr>
            <a:lstStyle/>
            <a:p>
              <a:pPr eaLnBrk="0" hangingPunct="0"/>
              <a:r>
                <a:rPr lang="en-US" altLang="zh-TW" sz="1600">
                  <a:solidFill>
                    <a:srgbClr val="000000"/>
                  </a:solidFill>
                  <a:latin typeface="Arial" pitchFamily="34" charset="0"/>
                  <a:ea typeface="PMingLiU" pitchFamily="18" charset="-120"/>
                </a:rPr>
                <a:t>H2</a:t>
              </a:r>
              <a:endParaRPr lang="en-US" altLang="zh-TW" sz="2400">
                <a:latin typeface="Times New Roman" pitchFamily="18" charset="0"/>
                <a:ea typeface="PMingLiU" pitchFamily="18" charset="-120"/>
              </a:endParaRPr>
            </a:p>
          </p:txBody>
        </p:sp>
        <p:sp>
          <p:nvSpPr>
            <p:cNvPr id="13349" name="Freeform 40"/>
            <p:cNvSpPr>
              <a:spLocks/>
            </p:cNvSpPr>
            <p:nvPr/>
          </p:nvSpPr>
          <p:spPr bwMode="auto">
            <a:xfrm>
              <a:off x="942975" y="5562600"/>
              <a:ext cx="1227138" cy="330200"/>
            </a:xfrm>
            <a:custGeom>
              <a:avLst/>
              <a:gdLst>
                <a:gd name="T0" fmla="*/ 0 w 773"/>
                <a:gd name="T1" fmla="*/ 0 h 208"/>
                <a:gd name="T2" fmla="*/ 3 w 773"/>
                <a:gd name="T3" fmla="*/ 208 h 208"/>
                <a:gd name="T4" fmla="*/ 773 w 773"/>
                <a:gd name="T5" fmla="*/ 208 h 208"/>
                <a:gd name="T6" fmla="*/ 773 w 773"/>
                <a:gd name="T7" fmla="*/ 0 h 208"/>
                <a:gd name="T8" fmla="*/ 0 60000 65536"/>
                <a:gd name="T9" fmla="*/ 0 60000 65536"/>
                <a:gd name="T10" fmla="*/ 0 60000 65536"/>
                <a:gd name="T11" fmla="*/ 0 60000 65536"/>
                <a:gd name="T12" fmla="*/ 0 w 773"/>
                <a:gd name="T13" fmla="*/ 0 h 208"/>
                <a:gd name="T14" fmla="*/ 773 w 773"/>
                <a:gd name="T15" fmla="*/ 208 h 208"/>
              </a:gdLst>
              <a:ahLst/>
              <a:cxnLst>
                <a:cxn ang="T8">
                  <a:pos x="T0" y="T1"/>
                </a:cxn>
                <a:cxn ang="T9">
                  <a:pos x="T2" y="T3"/>
                </a:cxn>
                <a:cxn ang="T10">
                  <a:pos x="T4" y="T5"/>
                </a:cxn>
                <a:cxn ang="T11">
                  <a:pos x="T6" y="T7"/>
                </a:cxn>
              </a:cxnLst>
              <a:rect l="T12" t="T13" r="T14" b="T15"/>
              <a:pathLst>
                <a:path w="773" h="208">
                  <a:moveTo>
                    <a:pt x="0" y="0"/>
                  </a:moveTo>
                  <a:lnTo>
                    <a:pt x="3" y="208"/>
                  </a:lnTo>
                  <a:lnTo>
                    <a:pt x="773" y="208"/>
                  </a:lnTo>
                  <a:lnTo>
                    <a:pt x="773" y="0"/>
                  </a:lnTo>
                </a:path>
              </a:pathLst>
            </a:custGeom>
            <a:noFill/>
            <a:ln w="12700">
              <a:solidFill>
                <a:srgbClr val="000000"/>
              </a:solidFill>
              <a:prstDash val="solid"/>
              <a:round/>
              <a:headEnd/>
              <a:tailEnd/>
            </a:ln>
          </p:spPr>
          <p:txBody>
            <a:bodyPr/>
            <a:lstStyle/>
            <a:p>
              <a:endParaRPr lang="en-US"/>
            </a:p>
          </p:txBody>
        </p:sp>
        <p:sp>
          <p:nvSpPr>
            <p:cNvPr id="13350" name="Freeform 41"/>
            <p:cNvSpPr>
              <a:spLocks/>
            </p:cNvSpPr>
            <p:nvPr/>
          </p:nvSpPr>
          <p:spPr bwMode="auto">
            <a:xfrm>
              <a:off x="7013575" y="5556250"/>
              <a:ext cx="1276350" cy="341313"/>
            </a:xfrm>
            <a:custGeom>
              <a:avLst/>
              <a:gdLst>
                <a:gd name="T0" fmla="*/ 0 w 804"/>
                <a:gd name="T1" fmla="*/ 0 h 215"/>
                <a:gd name="T2" fmla="*/ 4 w 804"/>
                <a:gd name="T3" fmla="*/ 215 h 215"/>
                <a:gd name="T4" fmla="*/ 804 w 804"/>
                <a:gd name="T5" fmla="*/ 215 h 215"/>
                <a:gd name="T6" fmla="*/ 804 w 804"/>
                <a:gd name="T7" fmla="*/ 4 h 215"/>
                <a:gd name="T8" fmla="*/ 0 60000 65536"/>
                <a:gd name="T9" fmla="*/ 0 60000 65536"/>
                <a:gd name="T10" fmla="*/ 0 60000 65536"/>
                <a:gd name="T11" fmla="*/ 0 60000 65536"/>
                <a:gd name="T12" fmla="*/ 0 w 804"/>
                <a:gd name="T13" fmla="*/ 0 h 215"/>
                <a:gd name="T14" fmla="*/ 804 w 804"/>
                <a:gd name="T15" fmla="*/ 215 h 215"/>
              </a:gdLst>
              <a:ahLst/>
              <a:cxnLst>
                <a:cxn ang="T8">
                  <a:pos x="T0" y="T1"/>
                </a:cxn>
                <a:cxn ang="T9">
                  <a:pos x="T2" y="T3"/>
                </a:cxn>
                <a:cxn ang="T10">
                  <a:pos x="T4" y="T5"/>
                </a:cxn>
                <a:cxn ang="T11">
                  <a:pos x="T6" y="T7"/>
                </a:cxn>
              </a:cxnLst>
              <a:rect l="T12" t="T13" r="T14" b="T15"/>
              <a:pathLst>
                <a:path w="804" h="215">
                  <a:moveTo>
                    <a:pt x="0" y="0"/>
                  </a:moveTo>
                  <a:lnTo>
                    <a:pt x="4" y="215"/>
                  </a:lnTo>
                  <a:lnTo>
                    <a:pt x="804" y="215"/>
                  </a:lnTo>
                  <a:lnTo>
                    <a:pt x="804" y="4"/>
                  </a:lnTo>
                </a:path>
              </a:pathLst>
            </a:custGeom>
            <a:noFill/>
            <a:ln w="12700">
              <a:solidFill>
                <a:srgbClr val="000000"/>
              </a:solidFill>
              <a:prstDash val="solid"/>
              <a:round/>
              <a:headEnd/>
              <a:tailEnd/>
            </a:ln>
          </p:spPr>
          <p:txBody>
            <a:bodyPr/>
            <a:lstStyle/>
            <a:p>
              <a:endParaRPr lang="en-US"/>
            </a:p>
          </p:txBody>
        </p:sp>
        <p:sp>
          <p:nvSpPr>
            <p:cNvPr id="13351" name="Line 42"/>
            <p:cNvSpPr>
              <a:spLocks noChangeShapeType="1"/>
            </p:cNvSpPr>
            <p:nvPr/>
          </p:nvSpPr>
          <p:spPr bwMode="auto">
            <a:xfrm flipV="1">
              <a:off x="8299450" y="4910138"/>
              <a:ext cx="6350" cy="287337"/>
            </a:xfrm>
            <a:prstGeom prst="line">
              <a:avLst/>
            </a:prstGeom>
            <a:noFill/>
            <a:ln w="12700">
              <a:solidFill>
                <a:srgbClr val="000000"/>
              </a:solidFill>
              <a:round/>
              <a:headEnd/>
              <a:tailEnd/>
            </a:ln>
          </p:spPr>
          <p:txBody>
            <a:bodyPr/>
            <a:lstStyle/>
            <a:p>
              <a:endParaRPr lang="en-US"/>
            </a:p>
          </p:txBody>
        </p:sp>
        <p:sp>
          <p:nvSpPr>
            <p:cNvPr id="13352" name="Line 43"/>
            <p:cNvSpPr>
              <a:spLocks noChangeShapeType="1"/>
            </p:cNvSpPr>
            <p:nvPr/>
          </p:nvSpPr>
          <p:spPr bwMode="auto">
            <a:xfrm flipV="1">
              <a:off x="8299450" y="4224338"/>
              <a:ext cx="6350" cy="287337"/>
            </a:xfrm>
            <a:prstGeom prst="line">
              <a:avLst/>
            </a:prstGeom>
            <a:noFill/>
            <a:ln w="12700">
              <a:solidFill>
                <a:srgbClr val="000000"/>
              </a:solidFill>
              <a:round/>
              <a:headEnd/>
              <a:tailEnd/>
            </a:ln>
          </p:spPr>
          <p:txBody>
            <a:bodyPr/>
            <a:lstStyle/>
            <a:p>
              <a:endParaRPr lang="en-US"/>
            </a:p>
          </p:txBody>
        </p:sp>
        <p:sp>
          <p:nvSpPr>
            <p:cNvPr id="13353" name="Line 44"/>
            <p:cNvSpPr>
              <a:spLocks noChangeShapeType="1"/>
            </p:cNvSpPr>
            <p:nvPr/>
          </p:nvSpPr>
          <p:spPr bwMode="auto">
            <a:xfrm flipV="1">
              <a:off x="942975" y="4214813"/>
              <a:ext cx="1588" cy="280987"/>
            </a:xfrm>
            <a:prstGeom prst="line">
              <a:avLst/>
            </a:prstGeom>
            <a:noFill/>
            <a:ln w="12700">
              <a:solidFill>
                <a:srgbClr val="000000"/>
              </a:solidFill>
              <a:round/>
              <a:headEnd/>
              <a:tailEnd/>
            </a:ln>
          </p:spPr>
          <p:txBody>
            <a:bodyPr/>
            <a:lstStyle/>
            <a:p>
              <a:endParaRPr lang="en-US"/>
            </a:p>
          </p:txBody>
        </p:sp>
        <p:sp>
          <p:nvSpPr>
            <p:cNvPr id="13354" name="Line 45"/>
            <p:cNvSpPr>
              <a:spLocks noChangeShapeType="1"/>
            </p:cNvSpPr>
            <p:nvPr/>
          </p:nvSpPr>
          <p:spPr bwMode="auto">
            <a:xfrm flipV="1">
              <a:off x="942975" y="4886325"/>
              <a:ext cx="1588" cy="287338"/>
            </a:xfrm>
            <a:prstGeom prst="line">
              <a:avLst/>
            </a:prstGeom>
            <a:noFill/>
            <a:ln w="12700">
              <a:solidFill>
                <a:srgbClr val="000000"/>
              </a:solidFill>
              <a:round/>
              <a:headEnd/>
              <a:tailEnd/>
            </a:ln>
          </p:spPr>
          <p:txBody>
            <a:bodyPr/>
            <a:lstStyle/>
            <a:p>
              <a:endParaRPr lang="en-US"/>
            </a:p>
          </p:txBody>
        </p:sp>
        <p:sp>
          <p:nvSpPr>
            <p:cNvPr id="13355" name="Line 46"/>
            <p:cNvSpPr>
              <a:spLocks noChangeShapeType="1"/>
            </p:cNvSpPr>
            <p:nvPr/>
          </p:nvSpPr>
          <p:spPr bwMode="auto">
            <a:xfrm>
              <a:off x="3048000" y="5897563"/>
              <a:ext cx="3124200" cy="0"/>
            </a:xfrm>
            <a:prstGeom prst="line">
              <a:avLst/>
            </a:prstGeom>
            <a:noFill/>
            <a:ln w="9525">
              <a:solidFill>
                <a:schemeClr val="tx1"/>
              </a:solidFill>
              <a:round/>
              <a:headEnd/>
              <a:tailEnd/>
            </a:ln>
          </p:spPr>
          <p:txBody>
            <a:bodyPr wrap="none" anchor="ctr"/>
            <a:lstStyle/>
            <a:p>
              <a:endParaRPr lang="en-US"/>
            </a:p>
          </p:txBody>
        </p:sp>
        <p:sp>
          <p:nvSpPr>
            <p:cNvPr id="13356" name="Line 47"/>
            <p:cNvSpPr>
              <a:spLocks noChangeShapeType="1"/>
            </p:cNvSpPr>
            <p:nvPr/>
          </p:nvSpPr>
          <p:spPr bwMode="auto">
            <a:xfrm flipV="1">
              <a:off x="3048000" y="5516563"/>
              <a:ext cx="0" cy="381000"/>
            </a:xfrm>
            <a:prstGeom prst="line">
              <a:avLst/>
            </a:prstGeom>
            <a:noFill/>
            <a:ln w="9525">
              <a:solidFill>
                <a:schemeClr val="tx1"/>
              </a:solidFill>
              <a:round/>
              <a:headEnd/>
              <a:tailEnd/>
            </a:ln>
          </p:spPr>
          <p:txBody>
            <a:bodyPr wrap="none" anchor="ctr"/>
            <a:lstStyle/>
            <a:p>
              <a:endParaRPr lang="en-US"/>
            </a:p>
          </p:txBody>
        </p:sp>
        <p:sp>
          <p:nvSpPr>
            <p:cNvPr id="13357" name="Line 48"/>
            <p:cNvSpPr>
              <a:spLocks noChangeShapeType="1"/>
            </p:cNvSpPr>
            <p:nvPr/>
          </p:nvSpPr>
          <p:spPr bwMode="auto">
            <a:xfrm flipV="1">
              <a:off x="6172200" y="5516563"/>
              <a:ext cx="0" cy="381000"/>
            </a:xfrm>
            <a:prstGeom prst="line">
              <a:avLst/>
            </a:prstGeom>
            <a:noFill/>
            <a:ln w="9525">
              <a:solidFill>
                <a:schemeClr val="tx1"/>
              </a:solidFill>
              <a:round/>
              <a:headEnd/>
              <a:tailEnd/>
            </a:ln>
          </p:spPr>
          <p:txBody>
            <a:bodyPr wrap="none" anchor="ctr"/>
            <a:lstStyle/>
            <a:p>
              <a:endParaRPr lang="en-US"/>
            </a:p>
          </p:txBody>
        </p:sp>
        <p:sp>
          <p:nvSpPr>
            <p:cNvPr id="13358" name="Line 55"/>
            <p:cNvSpPr>
              <a:spLocks noChangeShapeType="1"/>
            </p:cNvSpPr>
            <p:nvPr/>
          </p:nvSpPr>
          <p:spPr bwMode="auto">
            <a:xfrm>
              <a:off x="3352800" y="5364163"/>
              <a:ext cx="2438400" cy="0"/>
            </a:xfrm>
            <a:prstGeom prst="line">
              <a:avLst/>
            </a:prstGeom>
            <a:noFill/>
            <a:ln w="9525">
              <a:solidFill>
                <a:schemeClr val="tx1"/>
              </a:solidFill>
              <a:prstDash val="dash"/>
              <a:round/>
              <a:headEnd type="arrow" w="med" len="med"/>
              <a:tailEnd type="arrow" w="med" len="med"/>
            </a:ln>
          </p:spPr>
          <p:txBody>
            <a:bodyPr wrap="none" anchor="ctr"/>
            <a:lstStyle/>
            <a:p>
              <a:endParaRPr lang="en-US"/>
            </a:p>
          </p:txBody>
        </p:sp>
        <p:sp>
          <p:nvSpPr>
            <p:cNvPr id="13359" name="Line 56"/>
            <p:cNvSpPr>
              <a:spLocks noChangeShapeType="1"/>
            </p:cNvSpPr>
            <p:nvPr/>
          </p:nvSpPr>
          <p:spPr bwMode="auto">
            <a:xfrm>
              <a:off x="2971800" y="4678363"/>
              <a:ext cx="3276600" cy="0"/>
            </a:xfrm>
            <a:prstGeom prst="line">
              <a:avLst/>
            </a:prstGeom>
            <a:noFill/>
            <a:ln w="9525">
              <a:solidFill>
                <a:schemeClr val="tx1"/>
              </a:solidFill>
              <a:prstDash val="dash"/>
              <a:round/>
              <a:headEnd type="arrow" w="med" len="med"/>
              <a:tailEnd type="arrow" w="med" len="med"/>
            </a:ln>
          </p:spPr>
          <p:txBody>
            <a:bodyPr wrap="none" anchor="ctr"/>
            <a:lstStyle/>
            <a:p>
              <a:endParaRPr lang="en-US"/>
            </a:p>
          </p:txBody>
        </p:sp>
        <p:sp>
          <p:nvSpPr>
            <p:cNvPr id="13360" name="Line 59"/>
            <p:cNvSpPr>
              <a:spLocks noChangeShapeType="1"/>
            </p:cNvSpPr>
            <p:nvPr/>
          </p:nvSpPr>
          <p:spPr bwMode="auto">
            <a:xfrm>
              <a:off x="6934200" y="4678363"/>
              <a:ext cx="1066800" cy="0"/>
            </a:xfrm>
            <a:prstGeom prst="line">
              <a:avLst/>
            </a:prstGeom>
            <a:noFill/>
            <a:ln w="9525">
              <a:solidFill>
                <a:schemeClr val="tx1"/>
              </a:solidFill>
              <a:prstDash val="dash"/>
              <a:round/>
              <a:headEnd type="arrow" w="med" len="med"/>
              <a:tailEnd type="arrow" w="med" len="med"/>
            </a:ln>
          </p:spPr>
          <p:txBody>
            <a:bodyPr wrap="none" anchor="ctr"/>
            <a:lstStyle/>
            <a:p>
              <a:endParaRPr lang="en-US"/>
            </a:p>
          </p:txBody>
        </p:sp>
        <p:sp>
          <p:nvSpPr>
            <p:cNvPr id="13361" name="Line 60"/>
            <p:cNvSpPr>
              <a:spLocks noChangeShapeType="1"/>
            </p:cNvSpPr>
            <p:nvPr/>
          </p:nvSpPr>
          <p:spPr bwMode="auto">
            <a:xfrm>
              <a:off x="1295400" y="4678363"/>
              <a:ext cx="990600" cy="0"/>
            </a:xfrm>
            <a:prstGeom prst="line">
              <a:avLst/>
            </a:prstGeom>
            <a:noFill/>
            <a:ln w="9525">
              <a:solidFill>
                <a:schemeClr val="tx1"/>
              </a:solidFill>
              <a:prstDash val="dash"/>
              <a:round/>
              <a:headEnd type="arrow" w="med" len="med"/>
              <a:tailEnd type="arrow" w="med" len="med"/>
            </a:ln>
          </p:spPr>
          <p:txBody>
            <a:bodyPr wrap="none" anchor="ctr"/>
            <a:lstStyle/>
            <a:p>
              <a:endParaRPr lang="en-US"/>
            </a:p>
          </p:txBody>
        </p:sp>
        <p:sp>
          <p:nvSpPr>
            <p:cNvPr id="13362" name="Line 61"/>
            <p:cNvSpPr>
              <a:spLocks noChangeShapeType="1"/>
            </p:cNvSpPr>
            <p:nvPr/>
          </p:nvSpPr>
          <p:spPr bwMode="auto">
            <a:xfrm>
              <a:off x="1295400" y="5364163"/>
              <a:ext cx="533400" cy="0"/>
            </a:xfrm>
            <a:prstGeom prst="line">
              <a:avLst/>
            </a:prstGeom>
            <a:noFill/>
            <a:ln w="9525">
              <a:solidFill>
                <a:schemeClr val="tx1"/>
              </a:solidFill>
              <a:prstDash val="dash"/>
              <a:round/>
              <a:headEnd type="arrow" w="med" len="med"/>
              <a:tailEnd type="arrow" w="med" len="med"/>
            </a:ln>
          </p:spPr>
          <p:txBody>
            <a:bodyPr wrap="none" anchor="ctr"/>
            <a:lstStyle/>
            <a:p>
              <a:endParaRPr lang="en-US"/>
            </a:p>
          </p:txBody>
        </p:sp>
        <p:sp>
          <p:nvSpPr>
            <p:cNvPr id="13363" name="Line 62"/>
            <p:cNvSpPr>
              <a:spLocks noChangeShapeType="1"/>
            </p:cNvSpPr>
            <p:nvPr/>
          </p:nvSpPr>
          <p:spPr bwMode="auto">
            <a:xfrm>
              <a:off x="7391400" y="5364163"/>
              <a:ext cx="533400" cy="0"/>
            </a:xfrm>
            <a:prstGeom prst="line">
              <a:avLst/>
            </a:prstGeom>
            <a:noFill/>
            <a:ln w="9525">
              <a:solidFill>
                <a:schemeClr val="tx1"/>
              </a:solidFill>
              <a:prstDash val="dash"/>
              <a:round/>
              <a:headEnd type="arrow" w="med" len="med"/>
              <a:tailEnd type="arrow" w="med" len="med"/>
            </a:ln>
          </p:spPr>
          <p:txBody>
            <a:bodyPr wrap="none" anchor="ctr"/>
            <a:lstStyle/>
            <a:p>
              <a:endParaRPr lang="en-US"/>
            </a:p>
          </p:txBody>
        </p:sp>
        <p:sp>
          <p:nvSpPr>
            <p:cNvPr id="13364" name="Text Box 65"/>
            <p:cNvSpPr txBox="1">
              <a:spLocks noChangeArrowheads="1"/>
            </p:cNvSpPr>
            <p:nvPr/>
          </p:nvSpPr>
          <p:spPr bwMode="auto">
            <a:xfrm>
              <a:off x="4267200" y="4343400"/>
              <a:ext cx="685800" cy="369332"/>
            </a:xfrm>
            <a:prstGeom prst="rect">
              <a:avLst/>
            </a:prstGeom>
            <a:noFill/>
            <a:ln w="9525">
              <a:noFill/>
              <a:miter lim="800000"/>
              <a:headEnd/>
              <a:tailEnd/>
            </a:ln>
          </p:spPr>
          <p:txBody>
            <a:bodyPr>
              <a:spAutoFit/>
            </a:bodyPr>
            <a:lstStyle/>
            <a:p>
              <a:pPr algn="ctr" eaLnBrk="0" hangingPunct="0">
                <a:spcBef>
                  <a:spcPct val="50000"/>
                </a:spcBef>
              </a:pPr>
              <a:r>
                <a:rPr lang="en-US" altLang="zh-TW">
                  <a:latin typeface="Times New Roman" pitchFamily="18" charset="0"/>
                  <a:ea typeface="PMingLiU" pitchFamily="18" charset="-120"/>
                </a:rPr>
                <a:t>IP</a:t>
              </a:r>
              <a:endParaRPr lang="en-US" altLang="zh-TW" sz="2400">
                <a:latin typeface="Times New Roman" pitchFamily="18" charset="0"/>
                <a:ea typeface="PMingLiU" pitchFamily="18" charset="-120"/>
              </a:endParaRPr>
            </a:p>
          </p:txBody>
        </p:sp>
        <p:sp>
          <p:nvSpPr>
            <p:cNvPr id="13366" name="Text Box 68"/>
            <p:cNvSpPr txBox="1">
              <a:spLocks noChangeArrowheads="1"/>
            </p:cNvSpPr>
            <p:nvPr/>
          </p:nvSpPr>
          <p:spPr bwMode="auto">
            <a:xfrm>
              <a:off x="1371600" y="4343400"/>
              <a:ext cx="685800" cy="369332"/>
            </a:xfrm>
            <a:prstGeom prst="rect">
              <a:avLst/>
            </a:prstGeom>
            <a:noFill/>
            <a:ln w="9525">
              <a:noFill/>
              <a:miter lim="800000"/>
              <a:headEnd/>
              <a:tailEnd/>
            </a:ln>
          </p:spPr>
          <p:txBody>
            <a:bodyPr>
              <a:spAutoFit/>
            </a:bodyPr>
            <a:lstStyle/>
            <a:p>
              <a:pPr algn="ctr" eaLnBrk="0" hangingPunct="0">
                <a:spcBef>
                  <a:spcPct val="50000"/>
                </a:spcBef>
              </a:pPr>
              <a:r>
                <a:rPr lang="en-US" altLang="zh-TW">
                  <a:latin typeface="Times New Roman" pitchFamily="18" charset="0"/>
                  <a:ea typeface="PMingLiU" pitchFamily="18" charset="-120"/>
                </a:rPr>
                <a:t>IP</a:t>
              </a:r>
              <a:endParaRPr lang="en-US" altLang="zh-TW" sz="2400">
                <a:latin typeface="Times New Roman" pitchFamily="18" charset="0"/>
                <a:ea typeface="PMingLiU" pitchFamily="18" charset="-120"/>
              </a:endParaRPr>
            </a:p>
          </p:txBody>
        </p:sp>
        <p:sp>
          <p:nvSpPr>
            <p:cNvPr id="13367" name="Text Box 69"/>
            <p:cNvSpPr txBox="1">
              <a:spLocks noChangeArrowheads="1"/>
            </p:cNvSpPr>
            <p:nvPr/>
          </p:nvSpPr>
          <p:spPr bwMode="auto">
            <a:xfrm>
              <a:off x="7239000" y="4343400"/>
              <a:ext cx="685800" cy="369332"/>
            </a:xfrm>
            <a:prstGeom prst="rect">
              <a:avLst/>
            </a:prstGeom>
            <a:noFill/>
            <a:ln w="9525">
              <a:noFill/>
              <a:miter lim="800000"/>
              <a:headEnd/>
              <a:tailEnd/>
            </a:ln>
          </p:spPr>
          <p:txBody>
            <a:bodyPr>
              <a:spAutoFit/>
            </a:bodyPr>
            <a:lstStyle/>
            <a:p>
              <a:pPr algn="ctr" eaLnBrk="0" hangingPunct="0">
                <a:spcBef>
                  <a:spcPct val="50000"/>
                </a:spcBef>
              </a:pPr>
              <a:r>
                <a:rPr lang="en-US" altLang="zh-TW" dirty="0">
                  <a:latin typeface="Times New Roman" pitchFamily="18" charset="0"/>
                  <a:ea typeface="PMingLiU" pitchFamily="18" charset="-120"/>
                </a:rPr>
                <a:t>IP</a:t>
              </a:r>
              <a:endParaRPr lang="en-US" altLang="zh-TW" sz="2400" dirty="0">
                <a:latin typeface="Times New Roman" pitchFamily="18" charset="0"/>
                <a:ea typeface="PMingLiU" pitchFamily="18" charset="-120"/>
              </a:endParaRPr>
            </a:p>
          </p:txBody>
        </p:sp>
      </p:grpSp>
    </p:spTree>
    <p:extLst>
      <p:ext uri="{BB962C8B-B14F-4D97-AF65-F5344CB8AC3E}">
        <p14:creationId xmlns:p14="http://schemas.microsoft.com/office/powerpoint/2010/main" val="3689397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143000" y="432815"/>
            <a:ext cx="9147175" cy="990600"/>
          </a:xfrm>
        </p:spPr>
        <p:txBody>
          <a:bodyPr>
            <a:normAutofit/>
          </a:bodyPr>
          <a:lstStyle/>
          <a:p>
            <a:r>
              <a:rPr lang="en-US" altLang="zh-TW" sz="5400" dirty="0">
                <a:ea typeface="PMingLiU" pitchFamily="18" charset="-120"/>
              </a:rPr>
              <a:t>Approaches to bridging MTUs</a:t>
            </a:r>
            <a:endParaRPr lang="en-GB" sz="5400" dirty="0"/>
          </a:p>
        </p:txBody>
      </p:sp>
      <p:sp>
        <p:nvSpPr>
          <p:cNvPr id="134147" name="Rectangle 3"/>
          <p:cNvSpPr>
            <a:spLocks noGrp="1" noChangeArrowheads="1"/>
          </p:cNvSpPr>
          <p:nvPr>
            <p:ph idx="1"/>
          </p:nvPr>
        </p:nvSpPr>
        <p:spPr>
          <a:xfrm>
            <a:off x="1219200" y="1600200"/>
            <a:ext cx="10058400" cy="4495800"/>
          </a:xfrm>
        </p:spPr>
        <p:txBody>
          <a:bodyPr>
            <a:normAutofit/>
          </a:bodyPr>
          <a:lstStyle/>
          <a:p>
            <a:pPr>
              <a:defRPr/>
            </a:pPr>
            <a:r>
              <a:rPr lang="en-US" altLang="zh-TW" sz="2800" dirty="0">
                <a:ea typeface="PMingLiU" pitchFamily="18" charset="-120"/>
              </a:rPr>
              <a:t>Problem: How can an IP datagram traverse networks with different MTUs?</a:t>
            </a:r>
          </a:p>
          <a:p>
            <a:pPr marL="651501" lvl="1" indent="-285750">
              <a:spcAft>
                <a:spcPts val="0"/>
              </a:spcAft>
              <a:defRPr/>
            </a:pPr>
            <a:r>
              <a:rPr lang="en-US" altLang="zh-TW" sz="2400" dirty="0">
                <a:ea typeface="PMingLiU" pitchFamily="18" charset="-120"/>
              </a:rPr>
              <a:t>Recall that IP does not assume that all MTUs are the same.</a:t>
            </a:r>
          </a:p>
          <a:p>
            <a:pPr>
              <a:defRPr/>
            </a:pPr>
            <a:r>
              <a:rPr lang="en-US" altLang="zh-TW" sz="2800" dirty="0">
                <a:ea typeface="PMingLiU" pitchFamily="18" charset="-120"/>
              </a:rPr>
              <a:t>Approaches</a:t>
            </a:r>
          </a:p>
          <a:p>
            <a:pPr marL="651501" lvl="1" indent="-285750">
              <a:spcAft>
                <a:spcPts val="0"/>
              </a:spcAft>
              <a:defRPr/>
            </a:pPr>
            <a:r>
              <a:rPr lang="en-US" altLang="zh-TW" sz="2400" dirty="0">
                <a:ea typeface="PMingLiU" pitchFamily="18" charset="-120"/>
              </a:rPr>
              <a:t>Always use the minimum MTU.</a:t>
            </a:r>
          </a:p>
          <a:p>
            <a:pPr marL="651501" lvl="1" indent="-285750">
              <a:spcAft>
                <a:spcPts val="0"/>
              </a:spcAft>
              <a:defRPr/>
            </a:pPr>
            <a:r>
              <a:rPr lang="en-US" altLang="zh-TW" sz="2400" dirty="0">
                <a:ea typeface="PMingLiU" pitchFamily="18" charset="-120"/>
              </a:rPr>
              <a:t>Use the local MTU first and then use the minimum MTU if it is not successful.</a:t>
            </a:r>
          </a:p>
          <a:p>
            <a:pPr marL="651501" lvl="1" indent="-285750">
              <a:spcAft>
                <a:spcPts val="0"/>
              </a:spcAft>
              <a:defRPr/>
            </a:pPr>
            <a:r>
              <a:rPr lang="en-US" altLang="zh-TW" sz="2400" dirty="0">
                <a:solidFill>
                  <a:srgbClr val="C00000"/>
                </a:solidFill>
                <a:ea typeface="PMingLiU" pitchFamily="18" charset="-120"/>
              </a:rPr>
              <a:t>Network-centric</a:t>
            </a:r>
          </a:p>
          <a:p>
            <a:pPr marL="651501" lvl="1" indent="-285750">
              <a:spcAft>
                <a:spcPts val="0"/>
              </a:spcAft>
              <a:defRPr/>
            </a:pPr>
            <a:r>
              <a:rPr lang="en-US" altLang="zh-TW" sz="2400" dirty="0">
                <a:solidFill>
                  <a:srgbClr val="C00000"/>
                </a:solidFill>
                <a:ea typeface="PMingLiU" pitchFamily="18" charset="-120"/>
              </a:rPr>
              <a:t>Host-centric</a:t>
            </a:r>
            <a:endParaRPr lang="en-GB" sz="2400" dirty="0">
              <a:solidFill>
                <a:srgbClr val="C00000"/>
              </a:solidFill>
            </a:endParaRPr>
          </a:p>
        </p:txBody>
      </p:sp>
      <p:sp>
        <p:nvSpPr>
          <p:cNvPr id="4" name="Slide Number Placeholder 5"/>
          <p:cNvSpPr>
            <a:spLocks noGrp="1"/>
          </p:cNvSpPr>
          <p:nvPr>
            <p:ph type="sldNum" sz="quarter" idx="12"/>
          </p:nvPr>
        </p:nvSpPr>
        <p:spPr/>
        <p:txBody>
          <a:bodyPr>
            <a:normAutofit/>
          </a:bodyPr>
          <a:lstStyle/>
          <a:p>
            <a:pPr>
              <a:defRPr/>
            </a:pPr>
            <a:fld id="{54C0568B-FD30-4086-99C2-97F8BA405577}" type="slidenum">
              <a:rPr lang="en-GB"/>
              <a:pPr>
                <a:defRPr/>
              </a:pPr>
              <a:t>20</a:t>
            </a:fld>
            <a:endParaRPr lang="en-GB"/>
          </a:p>
        </p:txBody>
      </p:sp>
    </p:spTree>
    <p:extLst>
      <p:ext uri="{BB962C8B-B14F-4D97-AF65-F5344CB8AC3E}">
        <p14:creationId xmlns:p14="http://schemas.microsoft.com/office/powerpoint/2010/main" val="18709383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990600" y="914404"/>
            <a:ext cx="10320528" cy="374651"/>
          </a:xfrm>
        </p:spPr>
        <p:txBody>
          <a:bodyPr>
            <a:noAutofit/>
          </a:bodyPr>
          <a:lstStyle/>
          <a:p>
            <a:pPr>
              <a:defRPr/>
            </a:pPr>
            <a:r>
              <a:rPr lang="en-US" altLang="zh-TW" sz="5400" dirty="0">
                <a:ea typeface="PMingLiU" pitchFamily="18" charset="-120"/>
              </a:rPr>
              <a:t>Hop-by-hop IP fragmentation: A network-centric approach</a:t>
            </a:r>
          </a:p>
        </p:txBody>
      </p:sp>
      <p:sp>
        <p:nvSpPr>
          <p:cNvPr id="21508" name="Rectangle 3"/>
          <p:cNvSpPr>
            <a:spLocks noGrp="1" noChangeArrowheads="1"/>
          </p:cNvSpPr>
          <p:nvPr>
            <p:ph idx="1"/>
          </p:nvPr>
        </p:nvSpPr>
        <p:spPr>
          <a:xfrm>
            <a:off x="1066800" y="1981205"/>
            <a:ext cx="10134600" cy="4400551"/>
          </a:xfrm>
        </p:spPr>
        <p:txBody>
          <a:bodyPr/>
          <a:lstStyle/>
          <a:p>
            <a:pPr>
              <a:lnSpc>
                <a:spcPct val="90000"/>
              </a:lnSpc>
            </a:pPr>
            <a:r>
              <a:rPr lang="en-US" altLang="zh-TW" sz="2800" dirty="0">
                <a:ea typeface="PMingLiU" pitchFamily="18" charset="-120"/>
              </a:rPr>
              <a:t>Transparent to the sending host</a:t>
            </a:r>
          </a:p>
          <a:p>
            <a:pPr>
              <a:lnSpc>
                <a:spcPct val="90000"/>
              </a:lnSpc>
            </a:pPr>
            <a:r>
              <a:rPr lang="en-US" altLang="zh-TW" sz="2800" dirty="0">
                <a:ea typeface="PMingLiU" pitchFamily="18" charset="-120"/>
              </a:rPr>
              <a:t>A router fragments an IP packet when forwarding it to a network with a smaller MTU.</a:t>
            </a:r>
          </a:p>
          <a:p>
            <a:pPr>
              <a:lnSpc>
                <a:spcPct val="90000"/>
              </a:lnSpc>
            </a:pPr>
            <a:r>
              <a:rPr lang="en-US" altLang="zh-TW" sz="2800" dirty="0">
                <a:ea typeface="PMingLiU" pitchFamily="18" charset="-120"/>
              </a:rPr>
              <a:t>Each IP fragment contains enough information for forwarding to the destination.</a:t>
            </a:r>
          </a:p>
          <a:p>
            <a:pPr lvl="1">
              <a:lnSpc>
                <a:spcPct val="90000"/>
              </a:lnSpc>
            </a:pPr>
            <a:r>
              <a:rPr lang="en-US" altLang="zh-TW" sz="2400" dirty="0">
                <a:ea typeface="PMingLiU" pitchFamily="18" charset="-120"/>
              </a:rPr>
              <a:t>Remember the connectionless model?</a:t>
            </a:r>
          </a:p>
          <a:p>
            <a:pPr>
              <a:lnSpc>
                <a:spcPct val="90000"/>
              </a:lnSpc>
            </a:pPr>
            <a:r>
              <a:rPr lang="en-US" altLang="zh-TW" sz="2800" dirty="0">
                <a:ea typeface="PMingLiU" pitchFamily="18" charset="-120"/>
              </a:rPr>
              <a:t>A fragmented IP datagram will be reassembled only at the destination node.</a:t>
            </a:r>
          </a:p>
          <a:p>
            <a:pPr lvl="1">
              <a:lnSpc>
                <a:spcPct val="90000"/>
              </a:lnSpc>
            </a:pPr>
            <a:r>
              <a:rPr lang="en-US" altLang="zh-TW" sz="2400" dirty="0">
                <a:ea typeface="PMingLiU" pitchFamily="18" charset="-120"/>
              </a:rPr>
              <a:t>Why not reassembled at intermediate routers?</a:t>
            </a:r>
          </a:p>
        </p:txBody>
      </p:sp>
      <p:sp>
        <p:nvSpPr>
          <p:cNvPr id="4" name="Slide Number Placeholder 5"/>
          <p:cNvSpPr>
            <a:spLocks noGrp="1"/>
          </p:cNvSpPr>
          <p:nvPr>
            <p:ph type="sldNum" sz="quarter" idx="12"/>
          </p:nvPr>
        </p:nvSpPr>
        <p:spPr/>
        <p:txBody>
          <a:bodyPr>
            <a:normAutofit/>
          </a:bodyPr>
          <a:lstStyle/>
          <a:p>
            <a:pPr>
              <a:defRPr/>
            </a:pPr>
            <a:fld id="{95C0E188-BD9F-425F-8A60-F3FB28516A1E}" type="slidenum">
              <a:rPr lang="en-GB"/>
              <a:pPr>
                <a:defRPr/>
              </a:pPr>
              <a:t>21</a:t>
            </a:fld>
            <a:endParaRPr lang="en-GB"/>
          </a:p>
        </p:txBody>
      </p:sp>
    </p:spTree>
    <p:extLst>
      <p:ext uri="{BB962C8B-B14F-4D97-AF65-F5344CB8AC3E}">
        <p14:creationId xmlns:p14="http://schemas.microsoft.com/office/powerpoint/2010/main" val="40882407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143000" y="432815"/>
            <a:ext cx="9139545" cy="990600"/>
          </a:xfrm>
        </p:spPr>
        <p:txBody>
          <a:bodyPr>
            <a:normAutofit/>
          </a:bodyPr>
          <a:lstStyle/>
          <a:p>
            <a:r>
              <a:rPr lang="en-US" altLang="zh-TW" sz="5400" dirty="0">
                <a:ea typeface="PMingLiU" pitchFamily="18" charset="-120"/>
              </a:rPr>
              <a:t>Packet reordering</a:t>
            </a:r>
          </a:p>
        </p:txBody>
      </p:sp>
      <p:sp>
        <p:nvSpPr>
          <p:cNvPr id="24580" name="Rectangle 3"/>
          <p:cNvSpPr>
            <a:spLocks noGrp="1" noChangeArrowheads="1"/>
          </p:cNvSpPr>
          <p:nvPr>
            <p:ph idx="1"/>
          </p:nvPr>
        </p:nvSpPr>
        <p:spPr>
          <a:xfrm>
            <a:off x="1066800" y="1600200"/>
            <a:ext cx="10244328" cy="4495800"/>
          </a:xfrm>
        </p:spPr>
        <p:txBody>
          <a:bodyPr/>
          <a:lstStyle/>
          <a:p>
            <a:r>
              <a:rPr lang="en-US" altLang="zh-TW" sz="2800" dirty="0">
                <a:ea typeface="PMingLiU" pitchFamily="18" charset="-120"/>
              </a:rPr>
              <a:t>According to a recent study, packet reordering is a common phenomenon in the Internet today.</a:t>
            </a:r>
          </a:p>
          <a:p>
            <a:r>
              <a:rPr lang="en-US" altLang="zh-TW" sz="2800" dirty="0">
                <a:ea typeface="PMingLiU" pitchFamily="18" charset="-120"/>
              </a:rPr>
              <a:t>Packet reordering is a function of the following properties of the routing path.</a:t>
            </a:r>
          </a:p>
          <a:p>
            <a:pPr lvl="1"/>
            <a:r>
              <a:rPr lang="en-US" altLang="zh-TW" sz="2400" dirty="0">
                <a:ea typeface="PMingLiU" pitchFamily="18" charset="-120"/>
              </a:rPr>
              <a:t>Parallel links between nodes on the path</a:t>
            </a:r>
          </a:p>
          <a:p>
            <a:pPr lvl="1"/>
            <a:r>
              <a:rPr lang="en-US" altLang="zh-TW" sz="2400" dirty="0">
                <a:ea typeface="PMingLiU" pitchFamily="18" charset="-120"/>
              </a:rPr>
              <a:t>Exact configuration of the hardware and software in the nodes</a:t>
            </a:r>
          </a:p>
          <a:p>
            <a:pPr lvl="1"/>
            <a:r>
              <a:rPr lang="en-US" altLang="zh-TW" sz="2400" dirty="0">
                <a:ea typeface="PMingLiU" pitchFamily="18" charset="-120"/>
              </a:rPr>
              <a:t>The load on the nodes.</a:t>
            </a:r>
          </a:p>
          <a:p>
            <a:r>
              <a:rPr lang="en-US" altLang="zh-TW" sz="2800" dirty="0">
                <a:ea typeface="PMingLiU" pitchFamily="18" charset="-120"/>
              </a:rPr>
              <a:t>Impact of reordering on TCP performance</a:t>
            </a:r>
          </a:p>
        </p:txBody>
      </p:sp>
      <p:sp>
        <p:nvSpPr>
          <p:cNvPr id="4" name="Slide Number Placeholder 5"/>
          <p:cNvSpPr>
            <a:spLocks noGrp="1"/>
          </p:cNvSpPr>
          <p:nvPr>
            <p:ph type="sldNum" sz="quarter" idx="12"/>
          </p:nvPr>
        </p:nvSpPr>
        <p:spPr/>
        <p:txBody>
          <a:bodyPr>
            <a:normAutofit/>
          </a:bodyPr>
          <a:lstStyle/>
          <a:p>
            <a:pPr>
              <a:defRPr/>
            </a:pPr>
            <a:fld id="{8BD27896-9672-418D-BB77-FD0C953A62BC}" type="slidenum">
              <a:rPr lang="en-GB"/>
              <a:pPr>
                <a:defRPr/>
              </a:pPr>
              <a:t>22</a:t>
            </a:fld>
            <a:endParaRPr lang="en-GB"/>
          </a:p>
        </p:txBody>
      </p:sp>
    </p:spTree>
    <p:extLst>
      <p:ext uri="{BB962C8B-B14F-4D97-AF65-F5344CB8AC3E}">
        <p14:creationId xmlns:p14="http://schemas.microsoft.com/office/powerpoint/2010/main" val="15245352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066800" y="400844"/>
            <a:ext cx="10134600" cy="990600"/>
          </a:xfrm>
        </p:spPr>
        <p:txBody>
          <a:bodyPr>
            <a:normAutofit/>
          </a:bodyPr>
          <a:lstStyle/>
          <a:p>
            <a:r>
              <a:rPr lang="en-US" altLang="zh-TW" sz="5400" dirty="0">
                <a:ea typeface="PMingLiU" pitchFamily="18" charset="-120"/>
              </a:rPr>
              <a:t>Packet reordering</a:t>
            </a:r>
          </a:p>
        </p:txBody>
      </p:sp>
      <p:sp>
        <p:nvSpPr>
          <p:cNvPr id="46" name="Slide Number Placeholder 5"/>
          <p:cNvSpPr>
            <a:spLocks noGrp="1"/>
          </p:cNvSpPr>
          <p:nvPr>
            <p:ph type="sldNum" sz="quarter" idx="12"/>
          </p:nvPr>
        </p:nvSpPr>
        <p:spPr/>
        <p:txBody>
          <a:bodyPr>
            <a:normAutofit/>
          </a:bodyPr>
          <a:lstStyle/>
          <a:p>
            <a:pPr>
              <a:defRPr/>
            </a:pPr>
            <a:fld id="{53D21C81-D3BF-43E6-A7B9-F387196AEF37}" type="slidenum">
              <a:rPr lang="en-GB"/>
              <a:pPr>
                <a:defRPr/>
              </a:pPr>
              <a:t>23</a:t>
            </a:fld>
            <a:endParaRPr lang="en-GB"/>
          </a:p>
        </p:txBody>
      </p:sp>
      <p:sp>
        <p:nvSpPr>
          <p:cNvPr id="25604" name="Rectangle 4"/>
          <p:cNvSpPr>
            <a:spLocks noChangeArrowheads="1"/>
          </p:cNvSpPr>
          <p:nvPr/>
        </p:nvSpPr>
        <p:spPr bwMode="auto">
          <a:xfrm>
            <a:off x="3276600" y="2571751"/>
            <a:ext cx="5486400" cy="2667000"/>
          </a:xfrm>
          <a:prstGeom prst="rect">
            <a:avLst/>
          </a:prstGeom>
          <a:noFill/>
          <a:ln w="3175">
            <a:solidFill>
              <a:schemeClr val="tx1"/>
            </a:solidFill>
            <a:miter lim="800000"/>
            <a:headEnd/>
            <a:tailEnd/>
          </a:ln>
        </p:spPr>
        <p:txBody>
          <a:bodyPr wrap="none" anchor="ctr"/>
          <a:lstStyle/>
          <a:p>
            <a:endParaRPr lang="en-US"/>
          </a:p>
        </p:txBody>
      </p:sp>
      <p:grpSp>
        <p:nvGrpSpPr>
          <p:cNvPr id="25605" name="Group 8"/>
          <p:cNvGrpSpPr>
            <a:grpSpLocks/>
          </p:cNvGrpSpPr>
          <p:nvPr/>
        </p:nvGrpSpPr>
        <p:grpSpPr bwMode="auto">
          <a:xfrm>
            <a:off x="3886200" y="3257551"/>
            <a:ext cx="457200" cy="1371600"/>
            <a:chOff x="1488" y="2016"/>
            <a:chExt cx="288" cy="864"/>
          </a:xfrm>
        </p:grpSpPr>
        <p:sp>
          <p:nvSpPr>
            <p:cNvPr id="25643" name="Line 5"/>
            <p:cNvSpPr>
              <a:spLocks noChangeShapeType="1"/>
            </p:cNvSpPr>
            <p:nvPr/>
          </p:nvSpPr>
          <p:spPr bwMode="auto">
            <a:xfrm>
              <a:off x="1488" y="2016"/>
              <a:ext cx="0" cy="864"/>
            </a:xfrm>
            <a:prstGeom prst="line">
              <a:avLst/>
            </a:prstGeom>
            <a:noFill/>
            <a:ln w="3175">
              <a:solidFill>
                <a:schemeClr val="tx1"/>
              </a:solidFill>
              <a:round/>
              <a:headEnd/>
              <a:tailEnd/>
            </a:ln>
          </p:spPr>
          <p:txBody>
            <a:bodyPr wrap="none" anchor="ctr"/>
            <a:lstStyle/>
            <a:p>
              <a:endParaRPr lang="en-US"/>
            </a:p>
          </p:txBody>
        </p:sp>
        <p:sp>
          <p:nvSpPr>
            <p:cNvPr id="25644" name="Line 6"/>
            <p:cNvSpPr>
              <a:spLocks noChangeShapeType="1"/>
            </p:cNvSpPr>
            <p:nvPr/>
          </p:nvSpPr>
          <p:spPr bwMode="auto">
            <a:xfrm>
              <a:off x="1488" y="2880"/>
              <a:ext cx="288" cy="0"/>
            </a:xfrm>
            <a:prstGeom prst="line">
              <a:avLst/>
            </a:prstGeom>
            <a:noFill/>
            <a:ln w="3175">
              <a:solidFill>
                <a:schemeClr val="tx1"/>
              </a:solidFill>
              <a:round/>
              <a:headEnd/>
              <a:tailEnd/>
            </a:ln>
          </p:spPr>
          <p:txBody>
            <a:bodyPr wrap="none" anchor="ctr"/>
            <a:lstStyle/>
            <a:p>
              <a:endParaRPr lang="en-US"/>
            </a:p>
          </p:txBody>
        </p:sp>
        <p:sp>
          <p:nvSpPr>
            <p:cNvPr id="25645" name="Line 7"/>
            <p:cNvSpPr>
              <a:spLocks noChangeShapeType="1"/>
            </p:cNvSpPr>
            <p:nvPr/>
          </p:nvSpPr>
          <p:spPr bwMode="auto">
            <a:xfrm>
              <a:off x="1776" y="2016"/>
              <a:ext cx="0" cy="864"/>
            </a:xfrm>
            <a:prstGeom prst="line">
              <a:avLst/>
            </a:prstGeom>
            <a:noFill/>
            <a:ln w="3175">
              <a:solidFill>
                <a:schemeClr val="tx1"/>
              </a:solidFill>
              <a:round/>
              <a:headEnd/>
              <a:tailEnd/>
            </a:ln>
          </p:spPr>
          <p:txBody>
            <a:bodyPr wrap="none" anchor="ctr"/>
            <a:lstStyle/>
            <a:p>
              <a:endParaRPr lang="en-US"/>
            </a:p>
          </p:txBody>
        </p:sp>
      </p:grpSp>
      <p:sp>
        <p:nvSpPr>
          <p:cNvPr id="25606" name="Text Box 9"/>
          <p:cNvSpPr txBox="1">
            <a:spLocks noChangeArrowheads="1"/>
          </p:cNvSpPr>
          <p:nvPr/>
        </p:nvSpPr>
        <p:spPr bwMode="auto">
          <a:xfrm>
            <a:off x="3962400" y="3333756"/>
            <a:ext cx="381000" cy="461665"/>
          </a:xfrm>
          <a:prstGeom prst="rect">
            <a:avLst/>
          </a:prstGeom>
          <a:noFill/>
          <a:ln w="9525">
            <a:noFill/>
            <a:miter lim="800000"/>
            <a:headEnd/>
            <a:tailEnd/>
          </a:ln>
        </p:spPr>
        <p:txBody>
          <a:bodyPr>
            <a:spAutoFit/>
          </a:bodyPr>
          <a:lstStyle/>
          <a:p>
            <a:pPr eaLnBrk="0" hangingPunct="0">
              <a:spcBef>
                <a:spcPct val="50000"/>
              </a:spcBef>
            </a:pPr>
            <a:endParaRPr lang="en-GB" sz="2400">
              <a:latin typeface="Times New Roman" pitchFamily="18" charset="0"/>
            </a:endParaRPr>
          </a:p>
        </p:txBody>
      </p:sp>
      <p:sp>
        <p:nvSpPr>
          <p:cNvPr id="25607" name="Text Box 10"/>
          <p:cNvSpPr txBox="1">
            <a:spLocks noChangeArrowheads="1"/>
          </p:cNvSpPr>
          <p:nvPr/>
        </p:nvSpPr>
        <p:spPr bwMode="auto">
          <a:xfrm>
            <a:off x="3886200" y="3181352"/>
            <a:ext cx="533400" cy="1446550"/>
          </a:xfrm>
          <a:prstGeom prst="rect">
            <a:avLst/>
          </a:prstGeom>
          <a:noFill/>
          <a:ln w="9525">
            <a:noFill/>
            <a:miter lim="800000"/>
            <a:headEnd/>
            <a:tailEnd/>
          </a:ln>
        </p:spPr>
        <p:txBody>
          <a:bodyPr>
            <a:spAutoFit/>
          </a:bodyPr>
          <a:lstStyle/>
          <a:p>
            <a:pPr eaLnBrk="0" hangingPunct="0">
              <a:spcBef>
                <a:spcPct val="50000"/>
              </a:spcBef>
            </a:pPr>
            <a:r>
              <a:rPr lang="en-US" altLang="zh-TW" sz="1600">
                <a:latin typeface="Times New Roman" pitchFamily="18" charset="0"/>
                <a:ea typeface="PMingLiU" pitchFamily="18" charset="-120"/>
              </a:rPr>
              <a:t>B6</a:t>
            </a:r>
          </a:p>
          <a:p>
            <a:pPr eaLnBrk="0" hangingPunct="0">
              <a:spcBef>
                <a:spcPct val="50000"/>
              </a:spcBef>
            </a:pPr>
            <a:r>
              <a:rPr lang="en-US" altLang="zh-TW" sz="1600">
                <a:latin typeface="Times New Roman" pitchFamily="18" charset="0"/>
                <a:ea typeface="PMingLiU" pitchFamily="18" charset="-120"/>
              </a:rPr>
              <a:t>B4</a:t>
            </a:r>
          </a:p>
          <a:p>
            <a:pPr eaLnBrk="0" hangingPunct="0">
              <a:spcBef>
                <a:spcPct val="50000"/>
              </a:spcBef>
            </a:pPr>
            <a:r>
              <a:rPr lang="en-US" altLang="zh-TW" sz="1600">
                <a:latin typeface="Times New Roman" pitchFamily="18" charset="0"/>
                <a:ea typeface="PMingLiU" pitchFamily="18" charset="-120"/>
              </a:rPr>
              <a:t>B3</a:t>
            </a:r>
          </a:p>
          <a:p>
            <a:pPr eaLnBrk="0" hangingPunct="0">
              <a:spcBef>
                <a:spcPct val="50000"/>
              </a:spcBef>
            </a:pPr>
            <a:r>
              <a:rPr lang="en-US" altLang="zh-TW" sz="1600">
                <a:latin typeface="Times New Roman" pitchFamily="18" charset="0"/>
                <a:ea typeface="PMingLiU" pitchFamily="18" charset="-120"/>
              </a:rPr>
              <a:t>B1</a:t>
            </a:r>
            <a:endParaRPr lang="en-US" altLang="zh-TW" sz="2400">
              <a:latin typeface="Times New Roman" pitchFamily="18" charset="0"/>
              <a:ea typeface="PMingLiU" pitchFamily="18" charset="-120"/>
            </a:endParaRPr>
          </a:p>
        </p:txBody>
      </p:sp>
      <p:grpSp>
        <p:nvGrpSpPr>
          <p:cNvPr id="25608" name="Group 12"/>
          <p:cNvGrpSpPr>
            <a:grpSpLocks/>
          </p:cNvGrpSpPr>
          <p:nvPr/>
        </p:nvGrpSpPr>
        <p:grpSpPr bwMode="auto">
          <a:xfrm>
            <a:off x="4724400" y="3257551"/>
            <a:ext cx="457200" cy="1371600"/>
            <a:chOff x="1488" y="2016"/>
            <a:chExt cx="288" cy="864"/>
          </a:xfrm>
        </p:grpSpPr>
        <p:sp>
          <p:nvSpPr>
            <p:cNvPr id="25640" name="Line 13"/>
            <p:cNvSpPr>
              <a:spLocks noChangeShapeType="1"/>
            </p:cNvSpPr>
            <p:nvPr/>
          </p:nvSpPr>
          <p:spPr bwMode="auto">
            <a:xfrm>
              <a:off x="1488" y="2016"/>
              <a:ext cx="0" cy="864"/>
            </a:xfrm>
            <a:prstGeom prst="line">
              <a:avLst/>
            </a:prstGeom>
            <a:noFill/>
            <a:ln w="3175">
              <a:solidFill>
                <a:schemeClr val="tx1"/>
              </a:solidFill>
              <a:round/>
              <a:headEnd/>
              <a:tailEnd/>
            </a:ln>
          </p:spPr>
          <p:txBody>
            <a:bodyPr wrap="none" anchor="ctr"/>
            <a:lstStyle/>
            <a:p>
              <a:endParaRPr lang="en-US"/>
            </a:p>
          </p:txBody>
        </p:sp>
        <p:sp>
          <p:nvSpPr>
            <p:cNvPr id="25641" name="Line 14"/>
            <p:cNvSpPr>
              <a:spLocks noChangeShapeType="1"/>
            </p:cNvSpPr>
            <p:nvPr/>
          </p:nvSpPr>
          <p:spPr bwMode="auto">
            <a:xfrm>
              <a:off x="1488" y="2880"/>
              <a:ext cx="288" cy="0"/>
            </a:xfrm>
            <a:prstGeom prst="line">
              <a:avLst/>
            </a:prstGeom>
            <a:noFill/>
            <a:ln w="3175">
              <a:solidFill>
                <a:schemeClr val="tx1"/>
              </a:solidFill>
              <a:round/>
              <a:headEnd/>
              <a:tailEnd/>
            </a:ln>
          </p:spPr>
          <p:txBody>
            <a:bodyPr wrap="none" anchor="ctr"/>
            <a:lstStyle/>
            <a:p>
              <a:endParaRPr lang="en-US"/>
            </a:p>
          </p:txBody>
        </p:sp>
        <p:sp>
          <p:nvSpPr>
            <p:cNvPr id="25642" name="Line 15"/>
            <p:cNvSpPr>
              <a:spLocks noChangeShapeType="1"/>
            </p:cNvSpPr>
            <p:nvPr/>
          </p:nvSpPr>
          <p:spPr bwMode="auto">
            <a:xfrm>
              <a:off x="1776" y="2016"/>
              <a:ext cx="0" cy="864"/>
            </a:xfrm>
            <a:prstGeom prst="line">
              <a:avLst/>
            </a:prstGeom>
            <a:noFill/>
            <a:ln w="3175">
              <a:solidFill>
                <a:schemeClr val="tx1"/>
              </a:solidFill>
              <a:round/>
              <a:headEnd/>
              <a:tailEnd/>
            </a:ln>
          </p:spPr>
          <p:txBody>
            <a:bodyPr wrap="none" anchor="ctr"/>
            <a:lstStyle/>
            <a:p>
              <a:endParaRPr lang="en-US"/>
            </a:p>
          </p:txBody>
        </p:sp>
      </p:grpSp>
      <p:sp>
        <p:nvSpPr>
          <p:cNvPr id="25609" name="Text Box 17"/>
          <p:cNvSpPr txBox="1">
            <a:spLocks noChangeArrowheads="1"/>
          </p:cNvSpPr>
          <p:nvPr/>
        </p:nvSpPr>
        <p:spPr bwMode="auto">
          <a:xfrm>
            <a:off x="4724400" y="3181352"/>
            <a:ext cx="533400" cy="1446550"/>
          </a:xfrm>
          <a:prstGeom prst="rect">
            <a:avLst/>
          </a:prstGeom>
          <a:noFill/>
          <a:ln w="9525">
            <a:noFill/>
            <a:miter lim="800000"/>
            <a:headEnd/>
            <a:tailEnd/>
          </a:ln>
        </p:spPr>
        <p:txBody>
          <a:bodyPr>
            <a:spAutoFit/>
          </a:bodyPr>
          <a:lstStyle/>
          <a:p>
            <a:pPr eaLnBrk="0" hangingPunct="0">
              <a:spcBef>
                <a:spcPct val="50000"/>
              </a:spcBef>
            </a:pPr>
            <a:r>
              <a:rPr lang="en-US" altLang="zh-TW" sz="1600">
                <a:latin typeface="Times New Roman" pitchFamily="18" charset="0"/>
                <a:ea typeface="PMingLiU" pitchFamily="18" charset="-120"/>
              </a:rPr>
              <a:t>B5</a:t>
            </a:r>
          </a:p>
          <a:p>
            <a:pPr eaLnBrk="0" hangingPunct="0">
              <a:spcBef>
                <a:spcPct val="50000"/>
              </a:spcBef>
            </a:pPr>
            <a:r>
              <a:rPr lang="en-US" altLang="zh-TW" sz="1600">
                <a:latin typeface="Times New Roman" pitchFamily="18" charset="0"/>
                <a:ea typeface="PMingLiU" pitchFamily="18" charset="-120"/>
              </a:rPr>
              <a:t>C2</a:t>
            </a:r>
          </a:p>
          <a:p>
            <a:pPr eaLnBrk="0" hangingPunct="0">
              <a:spcBef>
                <a:spcPct val="50000"/>
              </a:spcBef>
            </a:pPr>
            <a:r>
              <a:rPr lang="en-US" altLang="zh-TW" sz="1600">
                <a:latin typeface="Times New Roman" pitchFamily="18" charset="0"/>
                <a:ea typeface="PMingLiU" pitchFamily="18" charset="-120"/>
              </a:rPr>
              <a:t>B2</a:t>
            </a:r>
          </a:p>
          <a:p>
            <a:pPr eaLnBrk="0" hangingPunct="0">
              <a:spcBef>
                <a:spcPct val="50000"/>
              </a:spcBef>
            </a:pPr>
            <a:r>
              <a:rPr lang="en-US" altLang="zh-TW" sz="1600">
                <a:latin typeface="Times New Roman" pitchFamily="18" charset="0"/>
                <a:ea typeface="PMingLiU" pitchFamily="18" charset="-120"/>
              </a:rPr>
              <a:t>C1</a:t>
            </a:r>
            <a:endParaRPr lang="en-US" altLang="zh-TW" sz="2400">
              <a:latin typeface="Times New Roman" pitchFamily="18" charset="0"/>
              <a:ea typeface="PMingLiU" pitchFamily="18" charset="-120"/>
            </a:endParaRPr>
          </a:p>
        </p:txBody>
      </p:sp>
      <p:grpSp>
        <p:nvGrpSpPr>
          <p:cNvPr id="25610" name="Group 18"/>
          <p:cNvGrpSpPr>
            <a:grpSpLocks/>
          </p:cNvGrpSpPr>
          <p:nvPr/>
        </p:nvGrpSpPr>
        <p:grpSpPr bwMode="auto">
          <a:xfrm>
            <a:off x="5638800" y="3257551"/>
            <a:ext cx="457200" cy="1371600"/>
            <a:chOff x="1488" y="2016"/>
            <a:chExt cx="288" cy="864"/>
          </a:xfrm>
        </p:grpSpPr>
        <p:sp>
          <p:nvSpPr>
            <p:cNvPr id="25637" name="Line 19"/>
            <p:cNvSpPr>
              <a:spLocks noChangeShapeType="1"/>
            </p:cNvSpPr>
            <p:nvPr/>
          </p:nvSpPr>
          <p:spPr bwMode="auto">
            <a:xfrm>
              <a:off x="1488" y="2016"/>
              <a:ext cx="0" cy="864"/>
            </a:xfrm>
            <a:prstGeom prst="line">
              <a:avLst/>
            </a:prstGeom>
            <a:noFill/>
            <a:ln w="3175">
              <a:solidFill>
                <a:schemeClr val="tx1"/>
              </a:solidFill>
              <a:round/>
              <a:headEnd/>
              <a:tailEnd/>
            </a:ln>
          </p:spPr>
          <p:txBody>
            <a:bodyPr wrap="none" anchor="ctr"/>
            <a:lstStyle/>
            <a:p>
              <a:endParaRPr lang="en-US"/>
            </a:p>
          </p:txBody>
        </p:sp>
        <p:sp>
          <p:nvSpPr>
            <p:cNvPr id="25638" name="Line 20"/>
            <p:cNvSpPr>
              <a:spLocks noChangeShapeType="1"/>
            </p:cNvSpPr>
            <p:nvPr/>
          </p:nvSpPr>
          <p:spPr bwMode="auto">
            <a:xfrm>
              <a:off x="1488" y="2880"/>
              <a:ext cx="288" cy="0"/>
            </a:xfrm>
            <a:prstGeom prst="line">
              <a:avLst/>
            </a:prstGeom>
            <a:noFill/>
            <a:ln w="3175">
              <a:solidFill>
                <a:schemeClr val="tx1"/>
              </a:solidFill>
              <a:round/>
              <a:headEnd/>
              <a:tailEnd/>
            </a:ln>
          </p:spPr>
          <p:txBody>
            <a:bodyPr wrap="none" anchor="ctr"/>
            <a:lstStyle/>
            <a:p>
              <a:endParaRPr lang="en-US"/>
            </a:p>
          </p:txBody>
        </p:sp>
        <p:sp>
          <p:nvSpPr>
            <p:cNvPr id="25639" name="Line 21"/>
            <p:cNvSpPr>
              <a:spLocks noChangeShapeType="1"/>
            </p:cNvSpPr>
            <p:nvPr/>
          </p:nvSpPr>
          <p:spPr bwMode="auto">
            <a:xfrm>
              <a:off x="1776" y="2016"/>
              <a:ext cx="0" cy="864"/>
            </a:xfrm>
            <a:prstGeom prst="line">
              <a:avLst/>
            </a:prstGeom>
            <a:noFill/>
            <a:ln w="3175">
              <a:solidFill>
                <a:schemeClr val="tx1"/>
              </a:solidFill>
              <a:round/>
              <a:headEnd/>
              <a:tailEnd/>
            </a:ln>
          </p:spPr>
          <p:txBody>
            <a:bodyPr wrap="none" anchor="ctr"/>
            <a:lstStyle/>
            <a:p>
              <a:endParaRPr lang="en-US"/>
            </a:p>
          </p:txBody>
        </p:sp>
      </p:grpSp>
      <p:sp>
        <p:nvSpPr>
          <p:cNvPr id="25611" name="Text Box 22"/>
          <p:cNvSpPr txBox="1">
            <a:spLocks noChangeArrowheads="1"/>
          </p:cNvSpPr>
          <p:nvPr/>
        </p:nvSpPr>
        <p:spPr bwMode="auto">
          <a:xfrm>
            <a:off x="5715000" y="3333756"/>
            <a:ext cx="381000" cy="461665"/>
          </a:xfrm>
          <a:prstGeom prst="rect">
            <a:avLst/>
          </a:prstGeom>
          <a:noFill/>
          <a:ln w="9525">
            <a:noFill/>
            <a:miter lim="800000"/>
            <a:headEnd/>
            <a:tailEnd/>
          </a:ln>
        </p:spPr>
        <p:txBody>
          <a:bodyPr>
            <a:spAutoFit/>
          </a:bodyPr>
          <a:lstStyle/>
          <a:p>
            <a:pPr eaLnBrk="0" hangingPunct="0">
              <a:spcBef>
                <a:spcPct val="50000"/>
              </a:spcBef>
            </a:pPr>
            <a:endParaRPr lang="en-GB" sz="2400">
              <a:latin typeface="Times New Roman" pitchFamily="18" charset="0"/>
            </a:endParaRPr>
          </a:p>
        </p:txBody>
      </p:sp>
      <p:grpSp>
        <p:nvGrpSpPr>
          <p:cNvPr id="25612" name="Group 24"/>
          <p:cNvGrpSpPr>
            <a:grpSpLocks/>
          </p:cNvGrpSpPr>
          <p:nvPr/>
        </p:nvGrpSpPr>
        <p:grpSpPr bwMode="auto">
          <a:xfrm>
            <a:off x="6553200" y="3257551"/>
            <a:ext cx="457200" cy="1371600"/>
            <a:chOff x="1488" y="2016"/>
            <a:chExt cx="288" cy="864"/>
          </a:xfrm>
        </p:grpSpPr>
        <p:sp>
          <p:nvSpPr>
            <p:cNvPr id="25634" name="Line 25"/>
            <p:cNvSpPr>
              <a:spLocks noChangeShapeType="1"/>
            </p:cNvSpPr>
            <p:nvPr/>
          </p:nvSpPr>
          <p:spPr bwMode="auto">
            <a:xfrm>
              <a:off x="1488" y="2016"/>
              <a:ext cx="0" cy="864"/>
            </a:xfrm>
            <a:prstGeom prst="line">
              <a:avLst/>
            </a:prstGeom>
            <a:noFill/>
            <a:ln w="3175">
              <a:solidFill>
                <a:schemeClr val="tx1"/>
              </a:solidFill>
              <a:round/>
              <a:headEnd/>
              <a:tailEnd/>
            </a:ln>
          </p:spPr>
          <p:txBody>
            <a:bodyPr wrap="none" anchor="ctr"/>
            <a:lstStyle/>
            <a:p>
              <a:endParaRPr lang="en-US"/>
            </a:p>
          </p:txBody>
        </p:sp>
        <p:sp>
          <p:nvSpPr>
            <p:cNvPr id="25635" name="Line 26"/>
            <p:cNvSpPr>
              <a:spLocks noChangeShapeType="1"/>
            </p:cNvSpPr>
            <p:nvPr/>
          </p:nvSpPr>
          <p:spPr bwMode="auto">
            <a:xfrm>
              <a:off x="1488" y="2880"/>
              <a:ext cx="288" cy="0"/>
            </a:xfrm>
            <a:prstGeom prst="line">
              <a:avLst/>
            </a:prstGeom>
            <a:noFill/>
            <a:ln w="3175">
              <a:solidFill>
                <a:schemeClr val="tx1"/>
              </a:solidFill>
              <a:round/>
              <a:headEnd/>
              <a:tailEnd/>
            </a:ln>
          </p:spPr>
          <p:txBody>
            <a:bodyPr wrap="none" anchor="ctr"/>
            <a:lstStyle/>
            <a:p>
              <a:endParaRPr lang="en-US"/>
            </a:p>
          </p:txBody>
        </p:sp>
        <p:sp>
          <p:nvSpPr>
            <p:cNvPr id="25636" name="Line 27"/>
            <p:cNvSpPr>
              <a:spLocks noChangeShapeType="1"/>
            </p:cNvSpPr>
            <p:nvPr/>
          </p:nvSpPr>
          <p:spPr bwMode="auto">
            <a:xfrm>
              <a:off x="1776" y="2016"/>
              <a:ext cx="0" cy="864"/>
            </a:xfrm>
            <a:prstGeom prst="line">
              <a:avLst/>
            </a:prstGeom>
            <a:noFill/>
            <a:ln w="3175">
              <a:solidFill>
                <a:schemeClr val="tx1"/>
              </a:solidFill>
              <a:round/>
              <a:headEnd/>
              <a:tailEnd/>
            </a:ln>
          </p:spPr>
          <p:txBody>
            <a:bodyPr wrap="none" anchor="ctr"/>
            <a:lstStyle/>
            <a:p>
              <a:endParaRPr lang="en-US"/>
            </a:p>
          </p:txBody>
        </p:sp>
      </p:grpSp>
      <p:sp>
        <p:nvSpPr>
          <p:cNvPr id="25613" name="Text Box 29"/>
          <p:cNvSpPr txBox="1">
            <a:spLocks noChangeArrowheads="1"/>
          </p:cNvSpPr>
          <p:nvPr/>
        </p:nvSpPr>
        <p:spPr bwMode="auto">
          <a:xfrm>
            <a:off x="6553200" y="3181351"/>
            <a:ext cx="533400" cy="1446550"/>
          </a:xfrm>
          <a:prstGeom prst="rect">
            <a:avLst/>
          </a:prstGeom>
          <a:noFill/>
          <a:ln w="9525">
            <a:noFill/>
            <a:miter lim="800000"/>
            <a:headEnd/>
            <a:tailEnd/>
          </a:ln>
        </p:spPr>
        <p:txBody>
          <a:bodyPr>
            <a:spAutoFit/>
          </a:bodyPr>
          <a:lstStyle/>
          <a:p>
            <a:pPr eaLnBrk="0" hangingPunct="0">
              <a:spcBef>
                <a:spcPct val="50000"/>
              </a:spcBef>
            </a:pPr>
            <a:endParaRPr lang="zh-TW" altLang="en-US" sz="1600">
              <a:latin typeface="Times New Roman" pitchFamily="18" charset="0"/>
              <a:ea typeface="PMingLiU" pitchFamily="18" charset="-120"/>
            </a:endParaRPr>
          </a:p>
          <a:p>
            <a:pPr eaLnBrk="0" hangingPunct="0">
              <a:spcBef>
                <a:spcPct val="50000"/>
              </a:spcBef>
            </a:pPr>
            <a:endParaRPr lang="zh-TW" altLang="en-US" sz="1600">
              <a:latin typeface="Times New Roman" pitchFamily="18" charset="0"/>
              <a:ea typeface="PMingLiU" pitchFamily="18" charset="-120"/>
            </a:endParaRPr>
          </a:p>
          <a:p>
            <a:pPr eaLnBrk="0" hangingPunct="0">
              <a:spcBef>
                <a:spcPct val="50000"/>
              </a:spcBef>
            </a:pPr>
            <a:endParaRPr lang="zh-TW" altLang="en-US" sz="1600">
              <a:latin typeface="Times New Roman" pitchFamily="18" charset="0"/>
              <a:ea typeface="PMingLiU" pitchFamily="18" charset="-120"/>
            </a:endParaRPr>
          </a:p>
          <a:p>
            <a:pPr eaLnBrk="0" hangingPunct="0">
              <a:spcBef>
                <a:spcPct val="50000"/>
              </a:spcBef>
            </a:pPr>
            <a:r>
              <a:rPr lang="en-US" altLang="zh-TW" sz="1600">
                <a:latin typeface="Times New Roman" pitchFamily="18" charset="0"/>
                <a:ea typeface="PMingLiU" pitchFamily="18" charset="-120"/>
              </a:rPr>
              <a:t>D1</a:t>
            </a:r>
            <a:endParaRPr lang="en-US" altLang="zh-TW" sz="2400">
              <a:latin typeface="Times New Roman" pitchFamily="18" charset="0"/>
              <a:ea typeface="PMingLiU" pitchFamily="18" charset="-120"/>
            </a:endParaRPr>
          </a:p>
        </p:txBody>
      </p:sp>
      <p:sp>
        <p:nvSpPr>
          <p:cNvPr id="25614" name="Text Box 30"/>
          <p:cNvSpPr txBox="1">
            <a:spLocks noChangeArrowheads="1"/>
          </p:cNvSpPr>
          <p:nvPr/>
        </p:nvSpPr>
        <p:spPr bwMode="auto">
          <a:xfrm>
            <a:off x="5638800" y="3181351"/>
            <a:ext cx="533400" cy="1446550"/>
          </a:xfrm>
          <a:prstGeom prst="rect">
            <a:avLst/>
          </a:prstGeom>
          <a:noFill/>
          <a:ln w="9525">
            <a:noFill/>
            <a:miter lim="800000"/>
            <a:headEnd/>
            <a:tailEnd/>
          </a:ln>
        </p:spPr>
        <p:txBody>
          <a:bodyPr>
            <a:spAutoFit/>
          </a:bodyPr>
          <a:lstStyle/>
          <a:p>
            <a:pPr eaLnBrk="0" hangingPunct="0">
              <a:spcBef>
                <a:spcPct val="50000"/>
              </a:spcBef>
            </a:pPr>
            <a:endParaRPr lang="zh-TW" altLang="en-US" sz="1600">
              <a:latin typeface="Times New Roman" pitchFamily="18" charset="0"/>
              <a:ea typeface="PMingLiU" pitchFamily="18" charset="-120"/>
            </a:endParaRPr>
          </a:p>
          <a:p>
            <a:pPr eaLnBrk="0" hangingPunct="0">
              <a:spcBef>
                <a:spcPct val="50000"/>
              </a:spcBef>
            </a:pPr>
            <a:endParaRPr lang="zh-TW" altLang="en-US" sz="1600">
              <a:latin typeface="Times New Roman" pitchFamily="18" charset="0"/>
              <a:ea typeface="PMingLiU" pitchFamily="18" charset="-120"/>
            </a:endParaRPr>
          </a:p>
          <a:p>
            <a:pPr eaLnBrk="0" hangingPunct="0">
              <a:spcBef>
                <a:spcPct val="50000"/>
              </a:spcBef>
            </a:pPr>
            <a:r>
              <a:rPr lang="en-US" altLang="zh-TW" sz="1600">
                <a:latin typeface="Times New Roman" pitchFamily="18" charset="0"/>
                <a:ea typeface="PMingLiU" pitchFamily="18" charset="-120"/>
              </a:rPr>
              <a:t>C2</a:t>
            </a:r>
          </a:p>
          <a:p>
            <a:pPr eaLnBrk="0" hangingPunct="0">
              <a:spcBef>
                <a:spcPct val="50000"/>
              </a:spcBef>
            </a:pPr>
            <a:r>
              <a:rPr lang="en-US" altLang="zh-TW" sz="1600">
                <a:latin typeface="Times New Roman" pitchFamily="18" charset="0"/>
                <a:ea typeface="PMingLiU" pitchFamily="18" charset="-120"/>
              </a:rPr>
              <a:t>C1</a:t>
            </a:r>
            <a:endParaRPr lang="en-US" altLang="zh-TW" sz="2400">
              <a:latin typeface="Times New Roman" pitchFamily="18" charset="0"/>
              <a:ea typeface="PMingLiU" pitchFamily="18" charset="-120"/>
            </a:endParaRPr>
          </a:p>
        </p:txBody>
      </p:sp>
      <p:grpSp>
        <p:nvGrpSpPr>
          <p:cNvPr id="25615" name="Group 31"/>
          <p:cNvGrpSpPr>
            <a:grpSpLocks/>
          </p:cNvGrpSpPr>
          <p:nvPr/>
        </p:nvGrpSpPr>
        <p:grpSpPr bwMode="auto">
          <a:xfrm>
            <a:off x="7467600" y="3257551"/>
            <a:ext cx="457200" cy="1371600"/>
            <a:chOff x="1488" y="2016"/>
            <a:chExt cx="288" cy="864"/>
          </a:xfrm>
        </p:grpSpPr>
        <p:sp>
          <p:nvSpPr>
            <p:cNvPr id="25631" name="Line 32"/>
            <p:cNvSpPr>
              <a:spLocks noChangeShapeType="1"/>
            </p:cNvSpPr>
            <p:nvPr/>
          </p:nvSpPr>
          <p:spPr bwMode="auto">
            <a:xfrm>
              <a:off x="1488" y="2016"/>
              <a:ext cx="0" cy="864"/>
            </a:xfrm>
            <a:prstGeom prst="line">
              <a:avLst/>
            </a:prstGeom>
            <a:noFill/>
            <a:ln w="3175">
              <a:solidFill>
                <a:schemeClr val="tx1"/>
              </a:solidFill>
              <a:round/>
              <a:headEnd/>
              <a:tailEnd/>
            </a:ln>
          </p:spPr>
          <p:txBody>
            <a:bodyPr wrap="none" anchor="ctr"/>
            <a:lstStyle/>
            <a:p>
              <a:endParaRPr lang="en-US"/>
            </a:p>
          </p:txBody>
        </p:sp>
        <p:sp>
          <p:nvSpPr>
            <p:cNvPr id="25632" name="Line 33"/>
            <p:cNvSpPr>
              <a:spLocks noChangeShapeType="1"/>
            </p:cNvSpPr>
            <p:nvPr/>
          </p:nvSpPr>
          <p:spPr bwMode="auto">
            <a:xfrm>
              <a:off x="1488" y="2880"/>
              <a:ext cx="288" cy="0"/>
            </a:xfrm>
            <a:prstGeom prst="line">
              <a:avLst/>
            </a:prstGeom>
            <a:noFill/>
            <a:ln w="3175">
              <a:solidFill>
                <a:schemeClr val="tx1"/>
              </a:solidFill>
              <a:round/>
              <a:headEnd/>
              <a:tailEnd/>
            </a:ln>
          </p:spPr>
          <p:txBody>
            <a:bodyPr wrap="none" anchor="ctr"/>
            <a:lstStyle/>
            <a:p>
              <a:endParaRPr lang="en-US"/>
            </a:p>
          </p:txBody>
        </p:sp>
        <p:sp>
          <p:nvSpPr>
            <p:cNvPr id="25633" name="Line 34"/>
            <p:cNvSpPr>
              <a:spLocks noChangeShapeType="1"/>
            </p:cNvSpPr>
            <p:nvPr/>
          </p:nvSpPr>
          <p:spPr bwMode="auto">
            <a:xfrm>
              <a:off x="1776" y="2016"/>
              <a:ext cx="0" cy="864"/>
            </a:xfrm>
            <a:prstGeom prst="line">
              <a:avLst/>
            </a:prstGeom>
            <a:noFill/>
            <a:ln w="3175">
              <a:solidFill>
                <a:schemeClr val="tx1"/>
              </a:solidFill>
              <a:round/>
              <a:headEnd/>
              <a:tailEnd/>
            </a:ln>
          </p:spPr>
          <p:txBody>
            <a:bodyPr wrap="none" anchor="ctr"/>
            <a:lstStyle/>
            <a:p>
              <a:endParaRPr lang="en-US"/>
            </a:p>
          </p:txBody>
        </p:sp>
      </p:grpSp>
      <p:sp>
        <p:nvSpPr>
          <p:cNvPr id="25616" name="Text Box 35"/>
          <p:cNvSpPr txBox="1">
            <a:spLocks noChangeArrowheads="1"/>
          </p:cNvSpPr>
          <p:nvPr/>
        </p:nvSpPr>
        <p:spPr bwMode="auto">
          <a:xfrm>
            <a:off x="7543800" y="3333756"/>
            <a:ext cx="381000" cy="461665"/>
          </a:xfrm>
          <a:prstGeom prst="rect">
            <a:avLst/>
          </a:prstGeom>
          <a:noFill/>
          <a:ln w="9525">
            <a:noFill/>
            <a:miter lim="800000"/>
            <a:headEnd/>
            <a:tailEnd/>
          </a:ln>
        </p:spPr>
        <p:txBody>
          <a:bodyPr>
            <a:spAutoFit/>
          </a:bodyPr>
          <a:lstStyle/>
          <a:p>
            <a:pPr eaLnBrk="0" hangingPunct="0">
              <a:spcBef>
                <a:spcPct val="50000"/>
              </a:spcBef>
            </a:pPr>
            <a:endParaRPr lang="en-GB" sz="2400">
              <a:latin typeface="Times New Roman" pitchFamily="18" charset="0"/>
            </a:endParaRPr>
          </a:p>
        </p:txBody>
      </p:sp>
      <p:sp>
        <p:nvSpPr>
          <p:cNvPr id="25617" name="Text Box 36"/>
          <p:cNvSpPr txBox="1">
            <a:spLocks noChangeArrowheads="1"/>
          </p:cNvSpPr>
          <p:nvPr/>
        </p:nvSpPr>
        <p:spPr bwMode="auto">
          <a:xfrm>
            <a:off x="7467600" y="3181351"/>
            <a:ext cx="533400" cy="1446550"/>
          </a:xfrm>
          <a:prstGeom prst="rect">
            <a:avLst/>
          </a:prstGeom>
          <a:noFill/>
          <a:ln w="9525">
            <a:noFill/>
            <a:miter lim="800000"/>
            <a:headEnd/>
            <a:tailEnd/>
          </a:ln>
        </p:spPr>
        <p:txBody>
          <a:bodyPr>
            <a:spAutoFit/>
          </a:bodyPr>
          <a:lstStyle/>
          <a:p>
            <a:pPr eaLnBrk="0" hangingPunct="0">
              <a:spcBef>
                <a:spcPct val="50000"/>
              </a:spcBef>
            </a:pPr>
            <a:endParaRPr lang="zh-TW" altLang="en-US" sz="1600">
              <a:latin typeface="Times New Roman" pitchFamily="18" charset="0"/>
              <a:ea typeface="PMingLiU" pitchFamily="18" charset="-120"/>
            </a:endParaRPr>
          </a:p>
          <a:p>
            <a:pPr eaLnBrk="0" hangingPunct="0">
              <a:spcBef>
                <a:spcPct val="50000"/>
              </a:spcBef>
            </a:pPr>
            <a:endParaRPr lang="zh-TW" altLang="en-US" sz="1600">
              <a:latin typeface="Times New Roman" pitchFamily="18" charset="0"/>
              <a:ea typeface="PMingLiU" pitchFamily="18" charset="-120"/>
            </a:endParaRPr>
          </a:p>
          <a:p>
            <a:pPr eaLnBrk="0" hangingPunct="0">
              <a:spcBef>
                <a:spcPct val="50000"/>
              </a:spcBef>
            </a:pPr>
            <a:r>
              <a:rPr lang="en-US" altLang="zh-TW" sz="1600">
                <a:latin typeface="Times New Roman" pitchFamily="18" charset="0"/>
                <a:ea typeface="PMingLiU" pitchFamily="18" charset="-120"/>
              </a:rPr>
              <a:t>C2</a:t>
            </a:r>
          </a:p>
          <a:p>
            <a:pPr eaLnBrk="0" hangingPunct="0">
              <a:spcBef>
                <a:spcPct val="50000"/>
              </a:spcBef>
            </a:pPr>
            <a:r>
              <a:rPr lang="en-US" altLang="zh-TW" sz="1600">
                <a:latin typeface="Times New Roman" pitchFamily="18" charset="0"/>
                <a:ea typeface="PMingLiU" pitchFamily="18" charset="-120"/>
              </a:rPr>
              <a:t>C1</a:t>
            </a:r>
            <a:endParaRPr lang="en-US" altLang="zh-TW" sz="2400">
              <a:latin typeface="Times New Roman" pitchFamily="18" charset="0"/>
              <a:ea typeface="PMingLiU" pitchFamily="18" charset="-120"/>
            </a:endParaRPr>
          </a:p>
        </p:txBody>
      </p:sp>
      <p:sp>
        <p:nvSpPr>
          <p:cNvPr id="25618" name="Line 37"/>
          <p:cNvSpPr>
            <a:spLocks noChangeShapeType="1"/>
          </p:cNvSpPr>
          <p:nvPr/>
        </p:nvSpPr>
        <p:spPr bwMode="auto">
          <a:xfrm>
            <a:off x="4114800" y="1885951"/>
            <a:ext cx="0" cy="1143000"/>
          </a:xfrm>
          <a:prstGeom prst="line">
            <a:avLst/>
          </a:prstGeom>
          <a:noFill/>
          <a:ln w="3175">
            <a:solidFill>
              <a:schemeClr val="tx1"/>
            </a:solidFill>
            <a:round/>
            <a:headEnd/>
            <a:tailEnd type="triangle" w="med" len="med"/>
          </a:ln>
        </p:spPr>
        <p:txBody>
          <a:bodyPr wrap="none" anchor="ctr"/>
          <a:lstStyle/>
          <a:p>
            <a:endParaRPr lang="en-US"/>
          </a:p>
        </p:txBody>
      </p:sp>
      <p:sp>
        <p:nvSpPr>
          <p:cNvPr id="25619" name="Line 38"/>
          <p:cNvSpPr>
            <a:spLocks noChangeShapeType="1"/>
          </p:cNvSpPr>
          <p:nvPr/>
        </p:nvSpPr>
        <p:spPr bwMode="auto">
          <a:xfrm>
            <a:off x="4953000" y="1885951"/>
            <a:ext cx="0" cy="1143000"/>
          </a:xfrm>
          <a:prstGeom prst="line">
            <a:avLst/>
          </a:prstGeom>
          <a:noFill/>
          <a:ln w="3175">
            <a:solidFill>
              <a:schemeClr val="tx1"/>
            </a:solidFill>
            <a:round/>
            <a:headEnd/>
            <a:tailEnd type="triangle" w="med" len="med"/>
          </a:ln>
        </p:spPr>
        <p:txBody>
          <a:bodyPr wrap="none" anchor="ctr"/>
          <a:lstStyle/>
          <a:p>
            <a:endParaRPr lang="en-US"/>
          </a:p>
        </p:txBody>
      </p:sp>
      <p:sp>
        <p:nvSpPr>
          <p:cNvPr id="25620" name="Line 39"/>
          <p:cNvSpPr>
            <a:spLocks noChangeShapeType="1"/>
          </p:cNvSpPr>
          <p:nvPr/>
        </p:nvSpPr>
        <p:spPr bwMode="auto">
          <a:xfrm>
            <a:off x="5867400" y="1885951"/>
            <a:ext cx="0" cy="1143000"/>
          </a:xfrm>
          <a:prstGeom prst="line">
            <a:avLst/>
          </a:prstGeom>
          <a:noFill/>
          <a:ln w="3175">
            <a:solidFill>
              <a:schemeClr val="tx1"/>
            </a:solidFill>
            <a:round/>
            <a:headEnd/>
            <a:tailEnd type="triangle" w="med" len="med"/>
          </a:ln>
        </p:spPr>
        <p:txBody>
          <a:bodyPr wrap="none" anchor="ctr"/>
          <a:lstStyle/>
          <a:p>
            <a:endParaRPr lang="en-US"/>
          </a:p>
        </p:txBody>
      </p:sp>
      <p:sp>
        <p:nvSpPr>
          <p:cNvPr id="25621" name="Line 40"/>
          <p:cNvSpPr>
            <a:spLocks noChangeShapeType="1"/>
          </p:cNvSpPr>
          <p:nvPr/>
        </p:nvSpPr>
        <p:spPr bwMode="auto">
          <a:xfrm>
            <a:off x="6781800" y="1885951"/>
            <a:ext cx="0" cy="1143000"/>
          </a:xfrm>
          <a:prstGeom prst="line">
            <a:avLst/>
          </a:prstGeom>
          <a:noFill/>
          <a:ln w="3175">
            <a:solidFill>
              <a:schemeClr val="tx1"/>
            </a:solidFill>
            <a:round/>
            <a:headEnd/>
            <a:tailEnd type="triangle" w="med" len="med"/>
          </a:ln>
        </p:spPr>
        <p:txBody>
          <a:bodyPr wrap="none" anchor="ctr"/>
          <a:lstStyle/>
          <a:p>
            <a:endParaRPr lang="en-US"/>
          </a:p>
        </p:txBody>
      </p:sp>
      <p:sp>
        <p:nvSpPr>
          <p:cNvPr id="25622" name="Line 41"/>
          <p:cNvSpPr>
            <a:spLocks noChangeShapeType="1"/>
          </p:cNvSpPr>
          <p:nvPr/>
        </p:nvSpPr>
        <p:spPr bwMode="auto">
          <a:xfrm>
            <a:off x="7696200" y="1885951"/>
            <a:ext cx="0" cy="1143000"/>
          </a:xfrm>
          <a:prstGeom prst="line">
            <a:avLst/>
          </a:prstGeom>
          <a:noFill/>
          <a:ln w="3175">
            <a:solidFill>
              <a:schemeClr val="tx1"/>
            </a:solidFill>
            <a:round/>
            <a:headEnd/>
            <a:tailEnd type="triangle" w="med" len="med"/>
          </a:ln>
        </p:spPr>
        <p:txBody>
          <a:bodyPr wrap="none" anchor="ctr"/>
          <a:lstStyle/>
          <a:p>
            <a:endParaRPr lang="en-US"/>
          </a:p>
        </p:txBody>
      </p:sp>
      <p:sp>
        <p:nvSpPr>
          <p:cNvPr id="25623" name="Line 42"/>
          <p:cNvSpPr>
            <a:spLocks noChangeShapeType="1"/>
          </p:cNvSpPr>
          <p:nvPr/>
        </p:nvSpPr>
        <p:spPr bwMode="auto">
          <a:xfrm>
            <a:off x="4114800" y="5238751"/>
            <a:ext cx="0" cy="762000"/>
          </a:xfrm>
          <a:prstGeom prst="line">
            <a:avLst/>
          </a:prstGeom>
          <a:noFill/>
          <a:ln w="3175">
            <a:solidFill>
              <a:schemeClr val="tx1"/>
            </a:solidFill>
            <a:round/>
            <a:headEnd/>
            <a:tailEnd type="triangle" w="med" len="med"/>
          </a:ln>
        </p:spPr>
        <p:txBody>
          <a:bodyPr wrap="none" anchor="ctr"/>
          <a:lstStyle/>
          <a:p>
            <a:endParaRPr lang="en-US"/>
          </a:p>
        </p:txBody>
      </p:sp>
      <p:sp>
        <p:nvSpPr>
          <p:cNvPr id="25624" name="Line 45"/>
          <p:cNvSpPr>
            <a:spLocks noChangeShapeType="1"/>
          </p:cNvSpPr>
          <p:nvPr/>
        </p:nvSpPr>
        <p:spPr bwMode="auto">
          <a:xfrm>
            <a:off x="4953000" y="5238751"/>
            <a:ext cx="0" cy="762000"/>
          </a:xfrm>
          <a:prstGeom prst="line">
            <a:avLst/>
          </a:prstGeom>
          <a:noFill/>
          <a:ln w="3175">
            <a:solidFill>
              <a:schemeClr val="tx1"/>
            </a:solidFill>
            <a:round/>
            <a:headEnd/>
            <a:tailEnd type="triangle" w="med" len="med"/>
          </a:ln>
        </p:spPr>
        <p:txBody>
          <a:bodyPr wrap="none" anchor="ctr"/>
          <a:lstStyle/>
          <a:p>
            <a:endParaRPr lang="en-US"/>
          </a:p>
        </p:txBody>
      </p:sp>
      <p:sp>
        <p:nvSpPr>
          <p:cNvPr id="25625" name="Line 47"/>
          <p:cNvSpPr>
            <a:spLocks noChangeShapeType="1"/>
          </p:cNvSpPr>
          <p:nvPr/>
        </p:nvSpPr>
        <p:spPr bwMode="auto">
          <a:xfrm>
            <a:off x="5867400" y="5238751"/>
            <a:ext cx="0" cy="762000"/>
          </a:xfrm>
          <a:prstGeom prst="line">
            <a:avLst/>
          </a:prstGeom>
          <a:noFill/>
          <a:ln w="3175">
            <a:solidFill>
              <a:schemeClr val="tx1"/>
            </a:solidFill>
            <a:round/>
            <a:headEnd/>
            <a:tailEnd type="triangle" w="med" len="med"/>
          </a:ln>
        </p:spPr>
        <p:txBody>
          <a:bodyPr wrap="none" anchor="ctr"/>
          <a:lstStyle/>
          <a:p>
            <a:endParaRPr lang="en-US"/>
          </a:p>
        </p:txBody>
      </p:sp>
      <p:sp>
        <p:nvSpPr>
          <p:cNvPr id="25626" name="Line 48"/>
          <p:cNvSpPr>
            <a:spLocks noChangeShapeType="1"/>
          </p:cNvSpPr>
          <p:nvPr/>
        </p:nvSpPr>
        <p:spPr bwMode="auto">
          <a:xfrm>
            <a:off x="6781800" y="5238751"/>
            <a:ext cx="0" cy="762000"/>
          </a:xfrm>
          <a:prstGeom prst="line">
            <a:avLst/>
          </a:prstGeom>
          <a:noFill/>
          <a:ln w="3175">
            <a:solidFill>
              <a:schemeClr val="tx1"/>
            </a:solidFill>
            <a:round/>
            <a:headEnd/>
            <a:tailEnd type="triangle" w="med" len="med"/>
          </a:ln>
        </p:spPr>
        <p:txBody>
          <a:bodyPr wrap="none" anchor="ctr"/>
          <a:lstStyle/>
          <a:p>
            <a:endParaRPr lang="en-US"/>
          </a:p>
        </p:txBody>
      </p:sp>
      <p:sp>
        <p:nvSpPr>
          <p:cNvPr id="25627" name="Line 50"/>
          <p:cNvSpPr>
            <a:spLocks noChangeShapeType="1"/>
          </p:cNvSpPr>
          <p:nvPr/>
        </p:nvSpPr>
        <p:spPr bwMode="auto">
          <a:xfrm>
            <a:off x="7696200" y="5238751"/>
            <a:ext cx="0" cy="762000"/>
          </a:xfrm>
          <a:prstGeom prst="line">
            <a:avLst/>
          </a:prstGeom>
          <a:noFill/>
          <a:ln w="3175">
            <a:solidFill>
              <a:schemeClr val="tx1"/>
            </a:solidFill>
            <a:round/>
            <a:headEnd/>
            <a:tailEnd type="triangle" w="med" len="med"/>
          </a:ln>
        </p:spPr>
        <p:txBody>
          <a:bodyPr wrap="none" anchor="ctr"/>
          <a:lstStyle/>
          <a:p>
            <a:endParaRPr lang="en-US"/>
          </a:p>
        </p:txBody>
      </p:sp>
      <p:sp>
        <p:nvSpPr>
          <p:cNvPr id="25628" name="Text Box 51"/>
          <p:cNvSpPr txBox="1">
            <a:spLocks noChangeArrowheads="1"/>
          </p:cNvSpPr>
          <p:nvPr/>
        </p:nvSpPr>
        <p:spPr bwMode="auto">
          <a:xfrm>
            <a:off x="3810006" y="1125544"/>
            <a:ext cx="184731" cy="461665"/>
          </a:xfrm>
          <a:prstGeom prst="rect">
            <a:avLst/>
          </a:prstGeom>
          <a:noFill/>
          <a:ln w="9525">
            <a:noFill/>
            <a:miter lim="800000"/>
            <a:headEnd/>
            <a:tailEnd/>
          </a:ln>
        </p:spPr>
        <p:txBody>
          <a:bodyPr wrap="none">
            <a:spAutoFit/>
          </a:bodyPr>
          <a:lstStyle/>
          <a:p>
            <a:pPr eaLnBrk="0" hangingPunct="0"/>
            <a:endParaRPr lang="en-GB" sz="2400">
              <a:latin typeface="Times New Roman" pitchFamily="18" charset="0"/>
            </a:endParaRPr>
          </a:p>
        </p:txBody>
      </p:sp>
      <p:sp>
        <p:nvSpPr>
          <p:cNvPr id="25629" name="Text Box 52"/>
          <p:cNvSpPr txBox="1">
            <a:spLocks noChangeArrowheads="1"/>
          </p:cNvSpPr>
          <p:nvPr/>
        </p:nvSpPr>
        <p:spPr bwMode="auto">
          <a:xfrm>
            <a:off x="3810000" y="1581152"/>
            <a:ext cx="4572000" cy="400110"/>
          </a:xfrm>
          <a:prstGeom prst="rect">
            <a:avLst/>
          </a:prstGeom>
          <a:noFill/>
          <a:ln w="9525">
            <a:noFill/>
            <a:miter lim="800000"/>
            <a:headEnd/>
            <a:tailEnd/>
          </a:ln>
        </p:spPr>
        <p:txBody>
          <a:bodyPr>
            <a:spAutoFit/>
          </a:bodyPr>
          <a:lstStyle/>
          <a:p>
            <a:pPr eaLnBrk="0" hangingPunct="0">
              <a:spcBef>
                <a:spcPct val="50000"/>
              </a:spcBef>
            </a:pPr>
            <a:r>
              <a:rPr lang="zh-TW" altLang="en-US" sz="2000" dirty="0">
                <a:latin typeface="Times New Roman" pitchFamily="18" charset="0"/>
                <a:ea typeface="PMingLiU" pitchFamily="18" charset="-120"/>
              </a:rPr>
              <a:t> </a:t>
            </a:r>
            <a:r>
              <a:rPr lang="en-US" altLang="zh-TW" sz="2000" dirty="0">
                <a:latin typeface="Times New Roman" pitchFamily="18" charset="0"/>
                <a:ea typeface="PMingLiU" pitchFamily="18" charset="-120"/>
              </a:rPr>
              <a:t>A1	       A2	        B	        C	        D</a:t>
            </a:r>
          </a:p>
        </p:txBody>
      </p:sp>
      <p:sp>
        <p:nvSpPr>
          <p:cNvPr id="25630" name="Text Box 54"/>
          <p:cNvSpPr txBox="1">
            <a:spLocks noChangeArrowheads="1"/>
          </p:cNvSpPr>
          <p:nvPr/>
        </p:nvSpPr>
        <p:spPr bwMode="auto">
          <a:xfrm>
            <a:off x="3810000" y="5984876"/>
            <a:ext cx="4572000" cy="400110"/>
          </a:xfrm>
          <a:prstGeom prst="rect">
            <a:avLst/>
          </a:prstGeom>
          <a:noFill/>
          <a:ln w="9525">
            <a:noFill/>
            <a:miter lim="800000"/>
            <a:headEnd/>
            <a:tailEnd/>
          </a:ln>
        </p:spPr>
        <p:txBody>
          <a:bodyPr>
            <a:spAutoFit/>
          </a:bodyPr>
          <a:lstStyle/>
          <a:p>
            <a:pPr eaLnBrk="0" hangingPunct="0">
              <a:spcBef>
                <a:spcPct val="50000"/>
              </a:spcBef>
            </a:pPr>
            <a:r>
              <a:rPr lang="zh-TW" altLang="en-US" sz="2000" dirty="0">
                <a:latin typeface="Times New Roman" pitchFamily="18" charset="0"/>
                <a:ea typeface="PMingLiU" pitchFamily="18" charset="-120"/>
              </a:rPr>
              <a:t> </a:t>
            </a:r>
            <a:r>
              <a:rPr lang="en-US" altLang="zh-TW" sz="2000" dirty="0">
                <a:latin typeface="Times New Roman" pitchFamily="18" charset="0"/>
                <a:ea typeface="PMingLiU" pitchFamily="18" charset="-120"/>
              </a:rPr>
              <a:t>A1	       A2	        B	        C	        D</a:t>
            </a:r>
          </a:p>
        </p:txBody>
      </p:sp>
    </p:spTree>
    <p:extLst>
      <p:ext uri="{BB962C8B-B14F-4D97-AF65-F5344CB8AC3E}">
        <p14:creationId xmlns:p14="http://schemas.microsoft.com/office/powerpoint/2010/main" val="38620250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a:bodyPr>
          <a:lstStyle/>
          <a:p>
            <a:pPr>
              <a:defRPr/>
            </a:pPr>
            <a:fld id="{E2BFDEEE-18C0-40C5-B34A-A14F0C0B2F93}" type="slidenum">
              <a:rPr lang="en-GB" smtClean="0"/>
              <a:pPr>
                <a:defRPr/>
              </a:pPr>
              <a:t>24</a:t>
            </a:fld>
            <a:endParaRPr lang="en-GB"/>
          </a:p>
        </p:txBody>
      </p:sp>
      <p:pic>
        <p:nvPicPr>
          <p:cNvPr id="56322" name="Picture 2" descr="figure11.png"/>
          <p:cNvPicPr>
            <a:picLocks noChangeAspect="1" noChangeArrowheads="1"/>
          </p:cNvPicPr>
          <p:nvPr/>
        </p:nvPicPr>
        <p:blipFill>
          <a:blip r:embed="rId2" cstate="print"/>
          <a:srcRect/>
          <a:stretch>
            <a:fillRect/>
          </a:stretch>
        </p:blipFill>
        <p:spPr bwMode="auto">
          <a:xfrm>
            <a:off x="3429000" y="425749"/>
            <a:ext cx="5464915" cy="6212160"/>
          </a:xfrm>
          <a:prstGeom prst="rect">
            <a:avLst/>
          </a:prstGeom>
          <a:noFill/>
        </p:spPr>
      </p:pic>
    </p:spTree>
    <p:extLst>
      <p:ext uri="{BB962C8B-B14F-4D97-AF65-F5344CB8AC3E}">
        <p14:creationId xmlns:p14="http://schemas.microsoft.com/office/powerpoint/2010/main" val="14794201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a:xfrm>
            <a:off x="1069848" y="484632"/>
            <a:ext cx="9979152" cy="1180656"/>
          </a:xfrm>
        </p:spPr>
        <p:txBody>
          <a:bodyPr>
            <a:normAutofit/>
          </a:bodyPr>
          <a:lstStyle/>
          <a:p>
            <a:r>
              <a:rPr lang="en-US" altLang="en-US" sz="5400" dirty="0"/>
              <a:t>IPv4 datagram</a:t>
            </a:r>
          </a:p>
        </p:txBody>
      </p:sp>
      <p:sp>
        <p:nvSpPr>
          <p:cNvPr id="202755" name="Rectangle 3"/>
          <p:cNvSpPr>
            <a:spLocks noGrp="1" noChangeArrowheads="1"/>
          </p:cNvSpPr>
          <p:nvPr>
            <p:ph idx="1"/>
          </p:nvPr>
        </p:nvSpPr>
        <p:spPr/>
        <p:txBody>
          <a:bodyPr/>
          <a:lstStyle/>
          <a:p>
            <a:endParaRPr lang="en-GB" altLang="en-US" dirty="0"/>
          </a:p>
        </p:txBody>
      </p:sp>
      <p:sp>
        <p:nvSpPr>
          <p:cNvPr id="44" name="Slide Number Placeholder 5"/>
          <p:cNvSpPr>
            <a:spLocks noGrp="1"/>
          </p:cNvSpPr>
          <p:nvPr>
            <p:ph type="sldNum" sz="quarter" idx="12"/>
          </p:nvPr>
        </p:nvSpPr>
        <p:spPr/>
        <p:txBody>
          <a:bodyPr/>
          <a:lstStyle/>
          <a:p>
            <a:fld id="{F9B86119-9FAB-4B6F-AA17-05EB268C06D7}" type="slidenum">
              <a:rPr lang="en-US" altLang="en-US"/>
              <a:pPr/>
              <a:t>25</a:t>
            </a:fld>
            <a:endParaRPr lang="en-US" altLang="en-US" dirty="0"/>
          </a:p>
        </p:txBody>
      </p:sp>
      <p:grpSp>
        <p:nvGrpSpPr>
          <p:cNvPr id="2" name="Group 1">
            <a:extLst>
              <a:ext uri="{FF2B5EF4-FFF2-40B4-BE49-F238E27FC236}">
                <a16:creationId xmlns:a16="http://schemas.microsoft.com/office/drawing/2014/main" id="{FBBCB12C-6D86-F9C5-C602-51053B827E81}"/>
              </a:ext>
            </a:extLst>
          </p:cNvPr>
          <p:cNvGrpSpPr/>
          <p:nvPr/>
        </p:nvGrpSpPr>
        <p:grpSpPr>
          <a:xfrm>
            <a:off x="3127375" y="1703711"/>
            <a:ext cx="5937249" cy="4638675"/>
            <a:chOff x="3282951" y="1838325"/>
            <a:chExt cx="5644052" cy="4410079"/>
          </a:xfrm>
        </p:grpSpPr>
        <p:sp>
          <p:nvSpPr>
            <p:cNvPr id="202756" name="Rectangle 4"/>
            <p:cNvSpPr>
              <a:spLocks noChangeArrowheads="1"/>
            </p:cNvSpPr>
            <p:nvPr/>
          </p:nvSpPr>
          <p:spPr bwMode="auto">
            <a:xfrm>
              <a:off x="3427413" y="2230439"/>
              <a:ext cx="12824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V</a:t>
              </a:r>
              <a:endParaRPr lang="en-US" altLang="en-US" dirty="0"/>
            </a:p>
          </p:txBody>
        </p:sp>
        <p:sp>
          <p:nvSpPr>
            <p:cNvPr id="202757" name="Rectangle 5"/>
            <p:cNvSpPr>
              <a:spLocks noChangeArrowheads="1"/>
            </p:cNvSpPr>
            <p:nvPr/>
          </p:nvSpPr>
          <p:spPr bwMode="auto">
            <a:xfrm>
              <a:off x="3548067" y="2230439"/>
              <a:ext cx="525785"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ersion</a:t>
              </a:r>
              <a:endParaRPr lang="en-US" altLang="en-US" dirty="0"/>
            </a:p>
          </p:txBody>
        </p:sp>
        <p:sp>
          <p:nvSpPr>
            <p:cNvPr id="202758" name="Rectangle 6"/>
            <p:cNvSpPr>
              <a:spLocks noChangeArrowheads="1"/>
            </p:cNvSpPr>
            <p:nvPr/>
          </p:nvSpPr>
          <p:spPr bwMode="auto">
            <a:xfrm>
              <a:off x="4375154" y="2230439"/>
              <a:ext cx="461665"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HLen</a:t>
              </a:r>
              <a:endParaRPr lang="en-US" altLang="en-US" dirty="0"/>
            </a:p>
          </p:txBody>
        </p:sp>
        <p:sp>
          <p:nvSpPr>
            <p:cNvPr id="202759" name="Rectangle 7"/>
            <p:cNvSpPr>
              <a:spLocks noChangeArrowheads="1"/>
            </p:cNvSpPr>
            <p:nvPr/>
          </p:nvSpPr>
          <p:spPr bwMode="auto">
            <a:xfrm>
              <a:off x="5311776" y="2225675"/>
              <a:ext cx="390876"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TOS</a:t>
              </a:r>
              <a:endParaRPr lang="en-US" altLang="en-US" dirty="0"/>
            </a:p>
          </p:txBody>
        </p:sp>
        <p:sp>
          <p:nvSpPr>
            <p:cNvPr id="202760" name="Rectangle 8"/>
            <p:cNvSpPr>
              <a:spLocks noChangeArrowheads="1"/>
            </p:cNvSpPr>
            <p:nvPr/>
          </p:nvSpPr>
          <p:spPr bwMode="auto">
            <a:xfrm>
              <a:off x="7204079" y="2225675"/>
              <a:ext cx="589905"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Length</a:t>
              </a:r>
              <a:endParaRPr lang="en-US" altLang="en-US" dirty="0"/>
            </a:p>
          </p:txBody>
        </p:sp>
        <p:sp>
          <p:nvSpPr>
            <p:cNvPr id="202761" name="Rectangle 9"/>
            <p:cNvSpPr>
              <a:spLocks noChangeArrowheads="1"/>
            </p:cNvSpPr>
            <p:nvPr/>
          </p:nvSpPr>
          <p:spPr bwMode="auto">
            <a:xfrm>
              <a:off x="4484688" y="2711451"/>
              <a:ext cx="428002"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Ident</a:t>
              </a:r>
              <a:endParaRPr lang="en-US" altLang="en-US" dirty="0"/>
            </a:p>
          </p:txBody>
        </p:sp>
        <p:sp>
          <p:nvSpPr>
            <p:cNvPr id="202762" name="Rectangle 10"/>
            <p:cNvSpPr>
              <a:spLocks noChangeArrowheads="1"/>
            </p:cNvSpPr>
            <p:nvPr/>
          </p:nvSpPr>
          <p:spPr bwMode="auto">
            <a:xfrm>
              <a:off x="6202369" y="2711451"/>
              <a:ext cx="471283"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Flags</a:t>
              </a:r>
              <a:endParaRPr lang="en-US" altLang="en-US" dirty="0"/>
            </a:p>
          </p:txBody>
        </p:sp>
        <p:sp>
          <p:nvSpPr>
            <p:cNvPr id="202763" name="Rectangle 11"/>
            <p:cNvSpPr>
              <a:spLocks noChangeArrowheads="1"/>
            </p:cNvSpPr>
            <p:nvPr/>
          </p:nvSpPr>
          <p:spPr bwMode="auto">
            <a:xfrm>
              <a:off x="7550152" y="2711451"/>
              <a:ext cx="507896"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Offset</a:t>
              </a:r>
              <a:endParaRPr lang="en-US" altLang="en-US" dirty="0"/>
            </a:p>
          </p:txBody>
        </p:sp>
        <p:sp>
          <p:nvSpPr>
            <p:cNvPr id="202764" name="Rectangle 12"/>
            <p:cNvSpPr>
              <a:spLocks noChangeArrowheads="1"/>
            </p:cNvSpPr>
            <p:nvPr/>
          </p:nvSpPr>
          <p:spPr bwMode="auto">
            <a:xfrm>
              <a:off x="4011614" y="3178175"/>
              <a:ext cx="34144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TTL</a:t>
              </a:r>
              <a:endParaRPr lang="en-US" altLang="en-US" dirty="0"/>
            </a:p>
          </p:txBody>
        </p:sp>
        <p:sp>
          <p:nvSpPr>
            <p:cNvPr id="202765" name="Rectangle 13"/>
            <p:cNvSpPr>
              <a:spLocks noChangeArrowheads="1"/>
            </p:cNvSpPr>
            <p:nvPr/>
          </p:nvSpPr>
          <p:spPr bwMode="auto">
            <a:xfrm>
              <a:off x="5191130" y="3178175"/>
              <a:ext cx="706925"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Protocol</a:t>
              </a:r>
              <a:endParaRPr lang="en-US" altLang="en-US" dirty="0"/>
            </a:p>
          </p:txBody>
        </p:sp>
        <p:sp>
          <p:nvSpPr>
            <p:cNvPr id="202766" name="Rectangle 14"/>
            <p:cNvSpPr>
              <a:spLocks noChangeArrowheads="1"/>
            </p:cNvSpPr>
            <p:nvPr/>
          </p:nvSpPr>
          <p:spPr bwMode="auto">
            <a:xfrm>
              <a:off x="7053264" y="3178175"/>
              <a:ext cx="910506"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Checksum</a:t>
              </a:r>
              <a:endParaRPr lang="en-US" altLang="en-US" dirty="0"/>
            </a:p>
          </p:txBody>
        </p:sp>
        <p:sp>
          <p:nvSpPr>
            <p:cNvPr id="202767" name="Rectangle 15"/>
            <p:cNvSpPr>
              <a:spLocks noChangeArrowheads="1"/>
            </p:cNvSpPr>
            <p:nvPr/>
          </p:nvSpPr>
          <p:spPr bwMode="auto">
            <a:xfrm>
              <a:off x="5554670" y="3641725"/>
              <a:ext cx="1017907"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SourceAddr</a:t>
              </a:r>
              <a:endParaRPr lang="en-US" altLang="en-US" dirty="0"/>
            </a:p>
          </p:txBody>
        </p:sp>
        <p:sp>
          <p:nvSpPr>
            <p:cNvPr id="202768" name="Rectangle 16"/>
            <p:cNvSpPr>
              <a:spLocks noChangeArrowheads="1"/>
            </p:cNvSpPr>
            <p:nvPr/>
          </p:nvSpPr>
          <p:spPr bwMode="auto">
            <a:xfrm>
              <a:off x="5357818" y="4114800"/>
              <a:ext cx="1372171"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DestinationAddr</a:t>
              </a:r>
              <a:endParaRPr lang="en-US" altLang="en-US" dirty="0"/>
            </a:p>
          </p:txBody>
        </p:sp>
        <p:sp>
          <p:nvSpPr>
            <p:cNvPr id="202769" name="Rectangle 17"/>
            <p:cNvSpPr>
              <a:spLocks noChangeArrowheads="1"/>
            </p:cNvSpPr>
            <p:nvPr/>
          </p:nvSpPr>
          <p:spPr bwMode="auto">
            <a:xfrm>
              <a:off x="4664075" y="4589463"/>
              <a:ext cx="152125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Options (variable)</a:t>
              </a:r>
              <a:endParaRPr lang="en-US" altLang="en-US" dirty="0"/>
            </a:p>
          </p:txBody>
        </p:sp>
        <p:sp>
          <p:nvSpPr>
            <p:cNvPr id="202770" name="Rectangle 18"/>
            <p:cNvSpPr>
              <a:spLocks noChangeArrowheads="1"/>
            </p:cNvSpPr>
            <p:nvPr/>
          </p:nvSpPr>
          <p:spPr bwMode="auto">
            <a:xfrm>
              <a:off x="7989894" y="4502151"/>
              <a:ext cx="343043"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Pad</a:t>
              </a:r>
              <a:endParaRPr lang="en-US" altLang="en-US" dirty="0"/>
            </a:p>
          </p:txBody>
        </p:sp>
        <p:sp>
          <p:nvSpPr>
            <p:cNvPr id="202771" name="Rectangle 19"/>
            <p:cNvSpPr>
              <a:spLocks noChangeArrowheads="1"/>
            </p:cNvSpPr>
            <p:nvPr/>
          </p:nvSpPr>
          <p:spPr bwMode="auto">
            <a:xfrm>
              <a:off x="7770819" y="4699000"/>
              <a:ext cx="804707"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(variable)</a:t>
              </a:r>
              <a:endParaRPr lang="en-US" altLang="en-US" dirty="0"/>
            </a:p>
          </p:txBody>
        </p:sp>
        <p:sp>
          <p:nvSpPr>
            <p:cNvPr id="202772" name="Freeform 20"/>
            <p:cNvSpPr>
              <a:spLocks/>
            </p:cNvSpPr>
            <p:nvPr/>
          </p:nvSpPr>
          <p:spPr bwMode="auto">
            <a:xfrm>
              <a:off x="3333757" y="2116142"/>
              <a:ext cx="5489575" cy="3294063"/>
            </a:xfrm>
            <a:custGeom>
              <a:avLst/>
              <a:gdLst>
                <a:gd name="T0" fmla="*/ 3458 w 3458"/>
                <a:gd name="T1" fmla="*/ 2071 h 2075"/>
                <a:gd name="T2" fmla="*/ 3458 w 3458"/>
                <a:gd name="T3" fmla="*/ 0 h 2075"/>
                <a:gd name="T4" fmla="*/ 0 w 3458"/>
                <a:gd name="T5" fmla="*/ 0 h 2075"/>
                <a:gd name="T6" fmla="*/ 0 w 3458"/>
                <a:gd name="T7" fmla="*/ 2075 h 2075"/>
              </a:gdLst>
              <a:ahLst/>
              <a:cxnLst>
                <a:cxn ang="0">
                  <a:pos x="T0" y="T1"/>
                </a:cxn>
                <a:cxn ang="0">
                  <a:pos x="T2" y="T3"/>
                </a:cxn>
                <a:cxn ang="0">
                  <a:pos x="T4" y="T5"/>
                </a:cxn>
                <a:cxn ang="0">
                  <a:pos x="T6" y="T7"/>
                </a:cxn>
              </a:cxnLst>
              <a:rect l="0" t="0" r="r" b="b"/>
              <a:pathLst>
                <a:path w="3458" h="2075">
                  <a:moveTo>
                    <a:pt x="3458" y="2071"/>
                  </a:moveTo>
                  <a:lnTo>
                    <a:pt x="3458" y="0"/>
                  </a:lnTo>
                  <a:lnTo>
                    <a:pt x="0" y="0"/>
                  </a:lnTo>
                  <a:lnTo>
                    <a:pt x="0" y="2075"/>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02773" name="Line 21"/>
            <p:cNvSpPr>
              <a:spLocks noChangeShapeType="1"/>
            </p:cNvSpPr>
            <p:nvPr/>
          </p:nvSpPr>
          <p:spPr bwMode="auto">
            <a:xfrm>
              <a:off x="3333757" y="2589219"/>
              <a:ext cx="5489575" cy="1587"/>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2774" name="Line 22"/>
            <p:cNvSpPr>
              <a:spLocks noChangeShapeType="1"/>
            </p:cNvSpPr>
            <p:nvPr/>
          </p:nvSpPr>
          <p:spPr bwMode="auto">
            <a:xfrm>
              <a:off x="3333757" y="3063875"/>
              <a:ext cx="5489575" cy="1588"/>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2775" name="Line 23"/>
            <p:cNvSpPr>
              <a:spLocks noChangeShapeType="1"/>
            </p:cNvSpPr>
            <p:nvPr/>
          </p:nvSpPr>
          <p:spPr bwMode="auto">
            <a:xfrm>
              <a:off x="3333757" y="3536951"/>
              <a:ext cx="5489575" cy="1588"/>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2776" name="Line 24"/>
            <p:cNvSpPr>
              <a:spLocks noChangeShapeType="1"/>
            </p:cNvSpPr>
            <p:nvPr/>
          </p:nvSpPr>
          <p:spPr bwMode="auto">
            <a:xfrm>
              <a:off x="3333757" y="4011617"/>
              <a:ext cx="5489575" cy="4763"/>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2777" name="Line 25"/>
            <p:cNvSpPr>
              <a:spLocks noChangeShapeType="1"/>
            </p:cNvSpPr>
            <p:nvPr/>
          </p:nvSpPr>
          <p:spPr bwMode="auto">
            <a:xfrm>
              <a:off x="3352806" y="4487867"/>
              <a:ext cx="5489575" cy="635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2778" name="Line 26"/>
            <p:cNvSpPr>
              <a:spLocks noChangeShapeType="1"/>
            </p:cNvSpPr>
            <p:nvPr/>
          </p:nvSpPr>
          <p:spPr bwMode="auto">
            <a:xfrm>
              <a:off x="6096001" y="2125663"/>
              <a:ext cx="1588" cy="1433512"/>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2779" name="Line 27"/>
            <p:cNvSpPr>
              <a:spLocks noChangeShapeType="1"/>
            </p:cNvSpPr>
            <p:nvPr/>
          </p:nvSpPr>
          <p:spPr bwMode="auto">
            <a:xfrm>
              <a:off x="5018093" y="2109794"/>
              <a:ext cx="1587" cy="479425"/>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2780" name="Line 28"/>
            <p:cNvSpPr>
              <a:spLocks noChangeShapeType="1"/>
            </p:cNvSpPr>
            <p:nvPr/>
          </p:nvSpPr>
          <p:spPr bwMode="auto">
            <a:xfrm>
              <a:off x="6786569" y="2589218"/>
              <a:ext cx="1587" cy="474663"/>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2781" name="Line 29"/>
            <p:cNvSpPr>
              <a:spLocks noChangeShapeType="1"/>
            </p:cNvSpPr>
            <p:nvPr/>
          </p:nvSpPr>
          <p:spPr bwMode="auto">
            <a:xfrm>
              <a:off x="7493005" y="4491042"/>
              <a:ext cx="4763" cy="474663"/>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2782" name="Line 30"/>
            <p:cNvSpPr>
              <a:spLocks noChangeShapeType="1"/>
            </p:cNvSpPr>
            <p:nvPr/>
          </p:nvSpPr>
          <p:spPr bwMode="auto">
            <a:xfrm>
              <a:off x="5018093" y="3063881"/>
              <a:ext cx="1587" cy="473075"/>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2783" name="Line 31"/>
            <p:cNvSpPr>
              <a:spLocks noChangeShapeType="1"/>
            </p:cNvSpPr>
            <p:nvPr/>
          </p:nvSpPr>
          <p:spPr bwMode="auto">
            <a:xfrm>
              <a:off x="4178301" y="2109794"/>
              <a:ext cx="1588" cy="479425"/>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2784" name="Rectangle 32"/>
            <p:cNvSpPr>
              <a:spLocks noChangeArrowheads="1"/>
            </p:cNvSpPr>
            <p:nvPr/>
          </p:nvSpPr>
          <p:spPr bwMode="auto">
            <a:xfrm>
              <a:off x="3282951" y="1838325"/>
              <a:ext cx="107402"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0</a:t>
              </a:r>
              <a:endParaRPr lang="en-US" altLang="en-US" dirty="0"/>
            </a:p>
          </p:txBody>
        </p:sp>
        <p:sp>
          <p:nvSpPr>
            <p:cNvPr id="202785" name="Rectangle 33"/>
            <p:cNvSpPr>
              <a:spLocks noChangeArrowheads="1"/>
            </p:cNvSpPr>
            <p:nvPr/>
          </p:nvSpPr>
          <p:spPr bwMode="auto">
            <a:xfrm>
              <a:off x="4121151" y="1838325"/>
              <a:ext cx="107402"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4</a:t>
              </a:r>
              <a:endParaRPr lang="en-US" altLang="en-US" dirty="0"/>
            </a:p>
          </p:txBody>
        </p:sp>
        <p:sp>
          <p:nvSpPr>
            <p:cNvPr id="202786" name="Rectangle 34"/>
            <p:cNvSpPr>
              <a:spLocks noChangeArrowheads="1"/>
            </p:cNvSpPr>
            <p:nvPr/>
          </p:nvSpPr>
          <p:spPr bwMode="auto">
            <a:xfrm>
              <a:off x="4959351" y="1838325"/>
              <a:ext cx="107402"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8</a:t>
              </a:r>
              <a:endParaRPr lang="en-US" altLang="en-US" dirty="0"/>
            </a:p>
          </p:txBody>
        </p:sp>
        <p:sp>
          <p:nvSpPr>
            <p:cNvPr id="202787" name="Rectangle 35"/>
            <p:cNvSpPr>
              <a:spLocks noChangeArrowheads="1"/>
            </p:cNvSpPr>
            <p:nvPr/>
          </p:nvSpPr>
          <p:spPr bwMode="auto">
            <a:xfrm>
              <a:off x="5959476" y="1838325"/>
              <a:ext cx="214802"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16</a:t>
              </a:r>
              <a:endParaRPr lang="en-US" altLang="en-US" dirty="0"/>
            </a:p>
          </p:txBody>
        </p:sp>
        <p:sp>
          <p:nvSpPr>
            <p:cNvPr id="202788" name="Rectangle 36"/>
            <p:cNvSpPr>
              <a:spLocks noChangeArrowheads="1"/>
            </p:cNvSpPr>
            <p:nvPr/>
          </p:nvSpPr>
          <p:spPr bwMode="auto">
            <a:xfrm>
              <a:off x="6751639" y="1838325"/>
              <a:ext cx="214802"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19</a:t>
              </a:r>
              <a:endParaRPr lang="en-US" altLang="en-US" dirty="0"/>
            </a:p>
          </p:txBody>
        </p:sp>
        <p:sp>
          <p:nvSpPr>
            <p:cNvPr id="202789" name="Rectangle 37"/>
            <p:cNvSpPr>
              <a:spLocks noChangeArrowheads="1"/>
            </p:cNvSpPr>
            <p:nvPr/>
          </p:nvSpPr>
          <p:spPr bwMode="auto">
            <a:xfrm>
              <a:off x="8712201" y="1838325"/>
              <a:ext cx="214802"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31</a:t>
              </a:r>
              <a:endParaRPr lang="en-US" altLang="en-US" dirty="0"/>
            </a:p>
          </p:txBody>
        </p:sp>
        <p:sp>
          <p:nvSpPr>
            <p:cNvPr id="202790" name="Freeform 38"/>
            <p:cNvSpPr>
              <a:spLocks/>
            </p:cNvSpPr>
            <p:nvPr/>
          </p:nvSpPr>
          <p:spPr bwMode="auto">
            <a:xfrm>
              <a:off x="3333757" y="4965706"/>
              <a:ext cx="5489575" cy="646113"/>
            </a:xfrm>
            <a:custGeom>
              <a:avLst/>
              <a:gdLst>
                <a:gd name="T0" fmla="*/ 0 w 3458"/>
                <a:gd name="T1" fmla="*/ 375 h 407"/>
                <a:gd name="T2" fmla="*/ 0 w 3458"/>
                <a:gd name="T3" fmla="*/ 0 h 407"/>
                <a:gd name="T4" fmla="*/ 3458 w 3458"/>
                <a:gd name="T5" fmla="*/ 0 h 407"/>
                <a:gd name="T6" fmla="*/ 3458 w 3458"/>
                <a:gd name="T7" fmla="*/ 375 h 407"/>
                <a:gd name="T8" fmla="*/ 3217 w 3458"/>
                <a:gd name="T9" fmla="*/ 254 h 407"/>
                <a:gd name="T10" fmla="*/ 2926 w 3458"/>
                <a:gd name="T11" fmla="*/ 349 h 407"/>
                <a:gd name="T12" fmla="*/ 2667 w 3458"/>
                <a:gd name="T13" fmla="*/ 200 h 407"/>
                <a:gd name="T14" fmla="*/ 2481 w 3458"/>
                <a:gd name="T15" fmla="*/ 349 h 407"/>
                <a:gd name="T16" fmla="*/ 2223 w 3458"/>
                <a:gd name="T17" fmla="*/ 276 h 407"/>
                <a:gd name="T18" fmla="*/ 1964 w 3458"/>
                <a:gd name="T19" fmla="*/ 345 h 407"/>
                <a:gd name="T20" fmla="*/ 1716 w 3458"/>
                <a:gd name="T21" fmla="*/ 251 h 407"/>
                <a:gd name="T22" fmla="*/ 1520 w 3458"/>
                <a:gd name="T23" fmla="*/ 367 h 407"/>
                <a:gd name="T24" fmla="*/ 1352 w 3458"/>
                <a:gd name="T25" fmla="*/ 258 h 407"/>
                <a:gd name="T26" fmla="*/ 1155 w 3458"/>
                <a:gd name="T27" fmla="*/ 324 h 407"/>
                <a:gd name="T28" fmla="*/ 984 w 3458"/>
                <a:gd name="T29" fmla="*/ 251 h 407"/>
                <a:gd name="T30" fmla="*/ 780 w 3458"/>
                <a:gd name="T31" fmla="*/ 407 h 407"/>
                <a:gd name="T32" fmla="*/ 612 w 3458"/>
                <a:gd name="T33" fmla="*/ 265 h 407"/>
                <a:gd name="T34" fmla="*/ 387 w 3458"/>
                <a:gd name="T35" fmla="*/ 345 h 407"/>
                <a:gd name="T36" fmla="*/ 208 w 3458"/>
                <a:gd name="T37" fmla="*/ 265 h 407"/>
                <a:gd name="T38" fmla="*/ 0 w 3458"/>
                <a:gd name="T39" fmla="*/ 378 h 407"/>
                <a:gd name="T40" fmla="*/ 0 w 3458"/>
                <a:gd name="T41" fmla="*/ 378 h 407"/>
                <a:gd name="T42" fmla="*/ 0 w 3458"/>
                <a:gd name="T43" fmla="*/ 375 h 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458" h="407">
                  <a:moveTo>
                    <a:pt x="0" y="375"/>
                  </a:moveTo>
                  <a:lnTo>
                    <a:pt x="0" y="0"/>
                  </a:lnTo>
                  <a:lnTo>
                    <a:pt x="3458" y="0"/>
                  </a:lnTo>
                  <a:lnTo>
                    <a:pt x="3458" y="375"/>
                  </a:lnTo>
                  <a:lnTo>
                    <a:pt x="3217" y="254"/>
                  </a:lnTo>
                  <a:lnTo>
                    <a:pt x="2926" y="349"/>
                  </a:lnTo>
                  <a:lnTo>
                    <a:pt x="2667" y="200"/>
                  </a:lnTo>
                  <a:lnTo>
                    <a:pt x="2481" y="349"/>
                  </a:lnTo>
                  <a:lnTo>
                    <a:pt x="2223" y="276"/>
                  </a:lnTo>
                  <a:lnTo>
                    <a:pt x="1964" y="345"/>
                  </a:lnTo>
                  <a:lnTo>
                    <a:pt x="1716" y="251"/>
                  </a:lnTo>
                  <a:lnTo>
                    <a:pt x="1520" y="367"/>
                  </a:lnTo>
                  <a:lnTo>
                    <a:pt x="1352" y="258"/>
                  </a:lnTo>
                  <a:lnTo>
                    <a:pt x="1155" y="324"/>
                  </a:lnTo>
                  <a:lnTo>
                    <a:pt x="984" y="251"/>
                  </a:lnTo>
                  <a:lnTo>
                    <a:pt x="780" y="407"/>
                  </a:lnTo>
                  <a:lnTo>
                    <a:pt x="612" y="265"/>
                  </a:lnTo>
                  <a:lnTo>
                    <a:pt x="387" y="345"/>
                  </a:lnTo>
                  <a:lnTo>
                    <a:pt x="208" y="265"/>
                  </a:lnTo>
                  <a:lnTo>
                    <a:pt x="0" y="378"/>
                  </a:lnTo>
                  <a:lnTo>
                    <a:pt x="0" y="378"/>
                  </a:lnTo>
                  <a:lnTo>
                    <a:pt x="0" y="375"/>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202791" name="Freeform 39"/>
            <p:cNvSpPr>
              <a:spLocks/>
            </p:cNvSpPr>
            <p:nvPr/>
          </p:nvSpPr>
          <p:spPr bwMode="auto">
            <a:xfrm>
              <a:off x="3333757" y="4965706"/>
              <a:ext cx="5489575" cy="646113"/>
            </a:xfrm>
            <a:custGeom>
              <a:avLst/>
              <a:gdLst>
                <a:gd name="T0" fmla="*/ 0 w 3458"/>
                <a:gd name="T1" fmla="*/ 375 h 407"/>
                <a:gd name="T2" fmla="*/ 0 w 3458"/>
                <a:gd name="T3" fmla="*/ 0 h 407"/>
                <a:gd name="T4" fmla="*/ 3458 w 3458"/>
                <a:gd name="T5" fmla="*/ 0 h 407"/>
                <a:gd name="T6" fmla="*/ 3458 w 3458"/>
                <a:gd name="T7" fmla="*/ 375 h 407"/>
                <a:gd name="T8" fmla="*/ 3217 w 3458"/>
                <a:gd name="T9" fmla="*/ 254 h 407"/>
                <a:gd name="T10" fmla="*/ 2926 w 3458"/>
                <a:gd name="T11" fmla="*/ 349 h 407"/>
                <a:gd name="T12" fmla="*/ 2667 w 3458"/>
                <a:gd name="T13" fmla="*/ 200 h 407"/>
                <a:gd name="T14" fmla="*/ 2481 w 3458"/>
                <a:gd name="T15" fmla="*/ 349 h 407"/>
                <a:gd name="T16" fmla="*/ 2223 w 3458"/>
                <a:gd name="T17" fmla="*/ 276 h 407"/>
                <a:gd name="T18" fmla="*/ 1964 w 3458"/>
                <a:gd name="T19" fmla="*/ 345 h 407"/>
                <a:gd name="T20" fmla="*/ 1716 w 3458"/>
                <a:gd name="T21" fmla="*/ 251 h 407"/>
                <a:gd name="T22" fmla="*/ 1520 w 3458"/>
                <a:gd name="T23" fmla="*/ 367 h 407"/>
                <a:gd name="T24" fmla="*/ 1352 w 3458"/>
                <a:gd name="T25" fmla="*/ 258 h 407"/>
                <a:gd name="T26" fmla="*/ 1155 w 3458"/>
                <a:gd name="T27" fmla="*/ 324 h 407"/>
                <a:gd name="T28" fmla="*/ 984 w 3458"/>
                <a:gd name="T29" fmla="*/ 251 h 407"/>
                <a:gd name="T30" fmla="*/ 780 w 3458"/>
                <a:gd name="T31" fmla="*/ 407 h 407"/>
                <a:gd name="T32" fmla="*/ 612 w 3458"/>
                <a:gd name="T33" fmla="*/ 265 h 407"/>
                <a:gd name="T34" fmla="*/ 387 w 3458"/>
                <a:gd name="T35" fmla="*/ 345 h 407"/>
                <a:gd name="T36" fmla="*/ 208 w 3458"/>
                <a:gd name="T37" fmla="*/ 265 h 407"/>
                <a:gd name="T38" fmla="*/ 0 w 3458"/>
                <a:gd name="T39" fmla="*/ 378 h 407"/>
                <a:gd name="T40" fmla="*/ 0 w 3458"/>
                <a:gd name="T41" fmla="*/ 378 h 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458" h="407">
                  <a:moveTo>
                    <a:pt x="0" y="375"/>
                  </a:moveTo>
                  <a:lnTo>
                    <a:pt x="0" y="0"/>
                  </a:lnTo>
                  <a:lnTo>
                    <a:pt x="3458" y="0"/>
                  </a:lnTo>
                  <a:lnTo>
                    <a:pt x="3458" y="375"/>
                  </a:lnTo>
                  <a:lnTo>
                    <a:pt x="3217" y="254"/>
                  </a:lnTo>
                  <a:lnTo>
                    <a:pt x="2926" y="349"/>
                  </a:lnTo>
                  <a:lnTo>
                    <a:pt x="2667" y="200"/>
                  </a:lnTo>
                  <a:lnTo>
                    <a:pt x="2481" y="349"/>
                  </a:lnTo>
                  <a:lnTo>
                    <a:pt x="2223" y="276"/>
                  </a:lnTo>
                  <a:lnTo>
                    <a:pt x="1964" y="345"/>
                  </a:lnTo>
                  <a:lnTo>
                    <a:pt x="1716" y="251"/>
                  </a:lnTo>
                  <a:lnTo>
                    <a:pt x="1520" y="367"/>
                  </a:lnTo>
                  <a:lnTo>
                    <a:pt x="1352" y="258"/>
                  </a:lnTo>
                  <a:lnTo>
                    <a:pt x="1155" y="324"/>
                  </a:lnTo>
                  <a:lnTo>
                    <a:pt x="984" y="251"/>
                  </a:lnTo>
                  <a:lnTo>
                    <a:pt x="780" y="407"/>
                  </a:lnTo>
                  <a:lnTo>
                    <a:pt x="612" y="265"/>
                  </a:lnTo>
                  <a:lnTo>
                    <a:pt x="387" y="345"/>
                  </a:lnTo>
                  <a:lnTo>
                    <a:pt x="208" y="265"/>
                  </a:lnTo>
                  <a:lnTo>
                    <a:pt x="0" y="378"/>
                  </a:lnTo>
                  <a:lnTo>
                    <a:pt x="0" y="378"/>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02792" name="Rectangle 40"/>
            <p:cNvSpPr>
              <a:spLocks noChangeArrowheads="1"/>
            </p:cNvSpPr>
            <p:nvPr/>
          </p:nvSpPr>
          <p:spPr bwMode="auto">
            <a:xfrm>
              <a:off x="5856294" y="5016500"/>
              <a:ext cx="407163"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Data</a:t>
              </a:r>
              <a:endParaRPr lang="en-US" altLang="en-US" dirty="0"/>
            </a:p>
          </p:txBody>
        </p:sp>
        <p:sp>
          <p:nvSpPr>
            <p:cNvPr id="202793" name="Freeform 41"/>
            <p:cNvSpPr>
              <a:spLocks/>
            </p:cNvSpPr>
            <p:nvPr/>
          </p:nvSpPr>
          <p:spPr bwMode="auto">
            <a:xfrm>
              <a:off x="3340101" y="5456241"/>
              <a:ext cx="5487988" cy="792163"/>
            </a:xfrm>
            <a:custGeom>
              <a:avLst/>
              <a:gdLst>
                <a:gd name="T0" fmla="*/ 0 w 3457"/>
                <a:gd name="T1" fmla="*/ 175 h 499"/>
                <a:gd name="T2" fmla="*/ 4 w 3457"/>
                <a:gd name="T3" fmla="*/ 499 h 499"/>
                <a:gd name="T4" fmla="*/ 3457 w 3457"/>
                <a:gd name="T5" fmla="*/ 499 h 499"/>
                <a:gd name="T6" fmla="*/ 3457 w 3457"/>
                <a:gd name="T7" fmla="*/ 171 h 499"/>
                <a:gd name="T8" fmla="*/ 3220 w 3457"/>
                <a:gd name="T9" fmla="*/ 55 h 499"/>
                <a:gd name="T10" fmla="*/ 2929 w 3457"/>
                <a:gd name="T11" fmla="*/ 149 h 499"/>
                <a:gd name="T12" fmla="*/ 2670 w 3457"/>
                <a:gd name="T13" fmla="*/ 0 h 499"/>
                <a:gd name="T14" fmla="*/ 2485 w 3457"/>
                <a:gd name="T15" fmla="*/ 149 h 499"/>
                <a:gd name="T16" fmla="*/ 2226 w 3457"/>
                <a:gd name="T17" fmla="*/ 73 h 499"/>
                <a:gd name="T18" fmla="*/ 1964 w 3457"/>
                <a:gd name="T19" fmla="*/ 146 h 499"/>
                <a:gd name="T20" fmla="*/ 1716 w 3457"/>
                <a:gd name="T21" fmla="*/ 51 h 499"/>
                <a:gd name="T22" fmla="*/ 1519 w 3457"/>
                <a:gd name="T23" fmla="*/ 164 h 499"/>
                <a:gd name="T24" fmla="*/ 1352 w 3457"/>
                <a:gd name="T25" fmla="*/ 58 h 499"/>
                <a:gd name="T26" fmla="*/ 1155 w 3457"/>
                <a:gd name="T27" fmla="*/ 124 h 499"/>
                <a:gd name="T28" fmla="*/ 984 w 3457"/>
                <a:gd name="T29" fmla="*/ 51 h 499"/>
                <a:gd name="T30" fmla="*/ 780 w 3457"/>
                <a:gd name="T31" fmla="*/ 208 h 499"/>
                <a:gd name="T32" fmla="*/ 612 w 3457"/>
                <a:gd name="T33" fmla="*/ 66 h 499"/>
                <a:gd name="T34" fmla="*/ 390 w 3457"/>
                <a:gd name="T35" fmla="*/ 146 h 499"/>
                <a:gd name="T36" fmla="*/ 211 w 3457"/>
                <a:gd name="T37" fmla="*/ 66 h 499"/>
                <a:gd name="T38" fmla="*/ 4 w 3457"/>
                <a:gd name="T39" fmla="*/ 178 h 499"/>
                <a:gd name="T40" fmla="*/ 4 w 3457"/>
                <a:gd name="T41" fmla="*/ 178 h 499"/>
                <a:gd name="T42" fmla="*/ 0 w 3457"/>
                <a:gd name="T43" fmla="*/ 175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457" h="499">
                  <a:moveTo>
                    <a:pt x="0" y="175"/>
                  </a:moveTo>
                  <a:lnTo>
                    <a:pt x="4" y="499"/>
                  </a:lnTo>
                  <a:lnTo>
                    <a:pt x="3457" y="499"/>
                  </a:lnTo>
                  <a:lnTo>
                    <a:pt x="3457" y="171"/>
                  </a:lnTo>
                  <a:lnTo>
                    <a:pt x="3220" y="55"/>
                  </a:lnTo>
                  <a:lnTo>
                    <a:pt x="2929" y="149"/>
                  </a:lnTo>
                  <a:lnTo>
                    <a:pt x="2670" y="0"/>
                  </a:lnTo>
                  <a:lnTo>
                    <a:pt x="2485" y="149"/>
                  </a:lnTo>
                  <a:lnTo>
                    <a:pt x="2226" y="73"/>
                  </a:lnTo>
                  <a:lnTo>
                    <a:pt x="1964" y="146"/>
                  </a:lnTo>
                  <a:lnTo>
                    <a:pt x="1716" y="51"/>
                  </a:lnTo>
                  <a:lnTo>
                    <a:pt x="1519" y="164"/>
                  </a:lnTo>
                  <a:lnTo>
                    <a:pt x="1352" y="58"/>
                  </a:lnTo>
                  <a:lnTo>
                    <a:pt x="1155" y="124"/>
                  </a:lnTo>
                  <a:lnTo>
                    <a:pt x="984" y="51"/>
                  </a:lnTo>
                  <a:lnTo>
                    <a:pt x="780" y="208"/>
                  </a:lnTo>
                  <a:lnTo>
                    <a:pt x="612" y="66"/>
                  </a:lnTo>
                  <a:lnTo>
                    <a:pt x="390" y="146"/>
                  </a:lnTo>
                  <a:lnTo>
                    <a:pt x="211" y="66"/>
                  </a:lnTo>
                  <a:lnTo>
                    <a:pt x="4" y="178"/>
                  </a:lnTo>
                  <a:lnTo>
                    <a:pt x="4" y="178"/>
                  </a:lnTo>
                  <a:lnTo>
                    <a:pt x="0" y="175"/>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202794" name="Freeform 42"/>
            <p:cNvSpPr>
              <a:spLocks/>
            </p:cNvSpPr>
            <p:nvPr/>
          </p:nvSpPr>
          <p:spPr bwMode="auto">
            <a:xfrm>
              <a:off x="3340101" y="5456241"/>
              <a:ext cx="5487988" cy="792163"/>
            </a:xfrm>
            <a:custGeom>
              <a:avLst/>
              <a:gdLst>
                <a:gd name="T0" fmla="*/ 0 w 3457"/>
                <a:gd name="T1" fmla="*/ 175 h 499"/>
                <a:gd name="T2" fmla="*/ 4 w 3457"/>
                <a:gd name="T3" fmla="*/ 499 h 499"/>
                <a:gd name="T4" fmla="*/ 3457 w 3457"/>
                <a:gd name="T5" fmla="*/ 499 h 499"/>
                <a:gd name="T6" fmla="*/ 3457 w 3457"/>
                <a:gd name="T7" fmla="*/ 171 h 499"/>
                <a:gd name="T8" fmla="*/ 3220 w 3457"/>
                <a:gd name="T9" fmla="*/ 55 h 499"/>
                <a:gd name="T10" fmla="*/ 2929 w 3457"/>
                <a:gd name="T11" fmla="*/ 149 h 499"/>
                <a:gd name="T12" fmla="*/ 2670 w 3457"/>
                <a:gd name="T13" fmla="*/ 0 h 499"/>
                <a:gd name="T14" fmla="*/ 2485 w 3457"/>
                <a:gd name="T15" fmla="*/ 149 h 499"/>
                <a:gd name="T16" fmla="*/ 2226 w 3457"/>
                <a:gd name="T17" fmla="*/ 73 h 499"/>
                <a:gd name="T18" fmla="*/ 1964 w 3457"/>
                <a:gd name="T19" fmla="*/ 146 h 499"/>
                <a:gd name="T20" fmla="*/ 1716 w 3457"/>
                <a:gd name="T21" fmla="*/ 51 h 499"/>
                <a:gd name="T22" fmla="*/ 1519 w 3457"/>
                <a:gd name="T23" fmla="*/ 164 h 499"/>
                <a:gd name="T24" fmla="*/ 1352 w 3457"/>
                <a:gd name="T25" fmla="*/ 58 h 499"/>
                <a:gd name="T26" fmla="*/ 1155 w 3457"/>
                <a:gd name="T27" fmla="*/ 124 h 499"/>
                <a:gd name="T28" fmla="*/ 984 w 3457"/>
                <a:gd name="T29" fmla="*/ 51 h 499"/>
                <a:gd name="T30" fmla="*/ 780 w 3457"/>
                <a:gd name="T31" fmla="*/ 208 h 499"/>
                <a:gd name="T32" fmla="*/ 612 w 3457"/>
                <a:gd name="T33" fmla="*/ 66 h 499"/>
                <a:gd name="T34" fmla="*/ 390 w 3457"/>
                <a:gd name="T35" fmla="*/ 146 h 499"/>
                <a:gd name="T36" fmla="*/ 211 w 3457"/>
                <a:gd name="T37" fmla="*/ 66 h 499"/>
                <a:gd name="T38" fmla="*/ 4 w 3457"/>
                <a:gd name="T39" fmla="*/ 178 h 499"/>
                <a:gd name="T40" fmla="*/ 4 w 3457"/>
                <a:gd name="T41" fmla="*/ 178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457" h="499">
                  <a:moveTo>
                    <a:pt x="0" y="175"/>
                  </a:moveTo>
                  <a:lnTo>
                    <a:pt x="4" y="499"/>
                  </a:lnTo>
                  <a:lnTo>
                    <a:pt x="3457" y="499"/>
                  </a:lnTo>
                  <a:lnTo>
                    <a:pt x="3457" y="171"/>
                  </a:lnTo>
                  <a:lnTo>
                    <a:pt x="3220" y="55"/>
                  </a:lnTo>
                  <a:lnTo>
                    <a:pt x="2929" y="149"/>
                  </a:lnTo>
                  <a:lnTo>
                    <a:pt x="2670" y="0"/>
                  </a:lnTo>
                  <a:lnTo>
                    <a:pt x="2485" y="149"/>
                  </a:lnTo>
                  <a:lnTo>
                    <a:pt x="2226" y="73"/>
                  </a:lnTo>
                  <a:lnTo>
                    <a:pt x="1964" y="146"/>
                  </a:lnTo>
                  <a:lnTo>
                    <a:pt x="1716" y="51"/>
                  </a:lnTo>
                  <a:lnTo>
                    <a:pt x="1519" y="164"/>
                  </a:lnTo>
                  <a:lnTo>
                    <a:pt x="1352" y="58"/>
                  </a:lnTo>
                  <a:lnTo>
                    <a:pt x="1155" y="124"/>
                  </a:lnTo>
                  <a:lnTo>
                    <a:pt x="984" y="51"/>
                  </a:lnTo>
                  <a:lnTo>
                    <a:pt x="780" y="208"/>
                  </a:lnTo>
                  <a:lnTo>
                    <a:pt x="612" y="66"/>
                  </a:lnTo>
                  <a:lnTo>
                    <a:pt x="390" y="146"/>
                  </a:lnTo>
                  <a:lnTo>
                    <a:pt x="211" y="66"/>
                  </a:lnTo>
                  <a:lnTo>
                    <a:pt x="4" y="178"/>
                  </a:lnTo>
                  <a:lnTo>
                    <a:pt x="4" y="178"/>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D094E-36D5-4796-9065-D2927E803421}"/>
              </a:ext>
            </a:extLst>
          </p:cNvPr>
          <p:cNvSpPr>
            <a:spLocks noGrp="1"/>
          </p:cNvSpPr>
          <p:nvPr>
            <p:ph type="title"/>
          </p:nvPr>
        </p:nvSpPr>
        <p:spPr>
          <a:xfrm>
            <a:off x="1219200" y="484632"/>
            <a:ext cx="9906000" cy="1115568"/>
          </a:xfrm>
        </p:spPr>
        <p:txBody>
          <a:bodyPr>
            <a:normAutofit/>
          </a:bodyPr>
          <a:lstStyle/>
          <a:p>
            <a:r>
              <a:rPr lang="en-US" altLang="en-US" sz="5400" dirty="0"/>
              <a:t>IPv4 datagram</a:t>
            </a:r>
            <a:endParaRPr lang="en-US" sz="5400" dirty="0"/>
          </a:p>
        </p:txBody>
      </p:sp>
      <p:pic>
        <p:nvPicPr>
          <p:cNvPr id="6" name="Content Placeholder 5">
            <a:extLst>
              <a:ext uri="{FF2B5EF4-FFF2-40B4-BE49-F238E27FC236}">
                <a16:creationId xmlns:a16="http://schemas.microsoft.com/office/drawing/2014/main" id="{FC9516E0-CC4E-41AC-AA43-C81D69712EB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09800" y="1752606"/>
            <a:ext cx="7543800" cy="4626535"/>
          </a:xfrm>
        </p:spPr>
      </p:pic>
      <p:sp>
        <p:nvSpPr>
          <p:cNvPr id="4" name="Slide Number Placeholder 3">
            <a:extLst>
              <a:ext uri="{FF2B5EF4-FFF2-40B4-BE49-F238E27FC236}">
                <a16:creationId xmlns:a16="http://schemas.microsoft.com/office/drawing/2014/main" id="{A2BAF013-C928-44DC-B903-AD83D103C786}"/>
              </a:ext>
            </a:extLst>
          </p:cNvPr>
          <p:cNvSpPr>
            <a:spLocks noGrp="1"/>
          </p:cNvSpPr>
          <p:nvPr>
            <p:ph type="sldNum" sz="quarter" idx="12"/>
          </p:nvPr>
        </p:nvSpPr>
        <p:spPr/>
        <p:txBody>
          <a:bodyPr/>
          <a:lstStyle/>
          <a:p>
            <a:fld id="{48511D1B-E4DB-470C-AB1C-194405D59940}" type="slidenum">
              <a:rPr lang="en-US" smtClean="0"/>
              <a:t>26</a:t>
            </a:fld>
            <a:endParaRPr lang="en-US" dirty="0"/>
          </a:p>
        </p:txBody>
      </p:sp>
    </p:spTree>
    <p:extLst>
      <p:ext uri="{BB962C8B-B14F-4D97-AF65-F5344CB8AC3E}">
        <p14:creationId xmlns:p14="http://schemas.microsoft.com/office/powerpoint/2010/main" val="2489731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a:xfrm>
            <a:off x="1066800" y="484632"/>
            <a:ext cx="10058400" cy="1039368"/>
          </a:xfrm>
        </p:spPr>
        <p:txBody>
          <a:bodyPr>
            <a:normAutofit/>
          </a:bodyPr>
          <a:lstStyle/>
          <a:p>
            <a:r>
              <a:rPr lang="en-US" altLang="en-US" sz="5400" dirty="0"/>
              <a:t>IP datagram</a:t>
            </a:r>
          </a:p>
        </p:txBody>
      </p:sp>
      <p:sp>
        <p:nvSpPr>
          <p:cNvPr id="203779" name="Rectangle 3"/>
          <p:cNvSpPr>
            <a:spLocks noGrp="1" noChangeArrowheads="1"/>
          </p:cNvSpPr>
          <p:nvPr>
            <p:ph idx="1"/>
          </p:nvPr>
        </p:nvSpPr>
        <p:spPr>
          <a:xfrm>
            <a:off x="1143000" y="1905000"/>
            <a:ext cx="10287000" cy="4267200"/>
          </a:xfrm>
        </p:spPr>
        <p:txBody>
          <a:bodyPr/>
          <a:lstStyle/>
          <a:p>
            <a:r>
              <a:rPr lang="en-US" altLang="en-US" sz="2800" dirty="0"/>
              <a:t>Version: 4 for the current IP.</a:t>
            </a:r>
          </a:p>
          <a:p>
            <a:r>
              <a:rPr lang="en-US" altLang="en-US" sz="2800" dirty="0"/>
              <a:t>Type of service (TOS) for specifying how a router should handle this datagram.</a:t>
            </a:r>
          </a:p>
          <a:p>
            <a:r>
              <a:rPr lang="en-US" altLang="en-US" sz="2800" dirty="0"/>
              <a:t>Header length handles a variable-length header.</a:t>
            </a:r>
          </a:p>
          <a:p>
            <a:pPr lvl="1"/>
            <a:r>
              <a:rPr lang="en-US" altLang="en-US" sz="2400" dirty="0"/>
              <a:t>20-byte IP header without IP options</a:t>
            </a:r>
          </a:p>
          <a:p>
            <a:r>
              <a:rPr lang="en-US" altLang="en-US" sz="2800" dirty="0"/>
              <a:t>A 16-bit length limits the size of an IP datagram to 65,535 bytes, </a:t>
            </a:r>
            <a:r>
              <a:rPr lang="en-US" altLang="en-US" sz="2800" dirty="0">
                <a:solidFill>
                  <a:srgbClr val="C00000"/>
                </a:solidFill>
              </a:rPr>
              <a:t>including the IP header</a:t>
            </a:r>
            <a:r>
              <a:rPr lang="en-US" altLang="en-US" sz="2800" dirty="0"/>
              <a:t>.</a:t>
            </a:r>
          </a:p>
          <a:p>
            <a:r>
              <a:rPr lang="en-US" altLang="en-US" sz="2800" dirty="0">
                <a:solidFill>
                  <a:srgbClr val="0070C0"/>
                </a:solidFill>
              </a:rPr>
              <a:t>Identification, flags, and offset </a:t>
            </a:r>
            <a:r>
              <a:rPr lang="en-US" altLang="en-US" sz="2800" dirty="0"/>
              <a:t>are used for packet fragmentation and reassembly.</a:t>
            </a:r>
          </a:p>
        </p:txBody>
      </p:sp>
      <p:sp>
        <p:nvSpPr>
          <p:cNvPr id="5" name="Slide Number Placeholder 5"/>
          <p:cNvSpPr>
            <a:spLocks noGrp="1"/>
          </p:cNvSpPr>
          <p:nvPr>
            <p:ph type="sldNum" sz="quarter" idx="12"/>
          </p:nvPr>
        </p:nvSpPr>
        <p:spPr/>
        <p:txBody>
          <a:bodyPr/>
          <a:lstStyle/>
          <a:p>
            <a:fld id="{BC0C47B5-768F-475F-AB3B-997E3E7039D4}" type="slidenum">
              <a:rPr lang="en-US" altLang="en-US"/>
              <a:pPr/>
              <a:t>27</a:t>
            </a:fld>
            <a:endParaRPr lang="en-US"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a:xfrm>
            <a:off x="1066800" y="484632"/>
            <a:ext cx="10134600" cy="1039368"/>
          </a:xfrm>
        </p:spPr>
        <p:txBody>
          <a:bodyPr>
            <a:normAutofit/>
          </a:bodyPr>
          <a:lstStyle/>
          <a:p>
            <a:r>
              <a:rPr lang="en-US" altLang="en-US" sz="5400" dirty="0"/>
              <a:t>IP datagram</a:t>
            </a:r>
          </a:p>
        </p:txBody>
      </p:sp>
      <p:sp>
        <p:nvSpPr>
          <p:cNvPr id="209923" name="Rectangle 3"/>
          <p:cNvSpPr>
            <a:spLocks noGrp="1" noChangeArrowheads="1"/>
          </p:cNvSpPr>
          <p:nvPr>
            <p:ph idx="1"/>
          </p:nvPr>
        </p:nvSpPr>
        <p:spPr>
          <a:xfrm>
            <a:off x="1143000" y="1752600"/>
            <a:ext cx="10168128" cy="4419600"/>
          </a:xfrm>
        </p:spPr>
        <p:txBody>
          <a:bodyPr/>
          <a:lstStyle/>
          <a:p>
            <a:r>
              <a:rPr lang="en-US" altLang="en-US" sz="2800" dirty="0"/>
              <a:t>Time to live (TTL) limits the number of times that a datagram processed by routers.</a:t>
            </a:r>
          </a:p>
          <a:p>
            <a:r>
              <a:rPr lang="en-US" altLang="en-US" sz="2800" dirty="0"/>
              <a:t>Protocol specifies the type of payload, e.g., 6 for TCP and 17 for UDP.</a:t>
            </a:r>
          </a:p>
          <a:p>
            <a:r>
              <a:rPr lang="en-US" altLang="en-US" sz="2800" dirty="0"/>
              <a:t>Checksum is a 16-bit word checksum.</a:t>
            </a:r>
          </a:p>
          <a:p>
            <a:r>
              <a:rPr lang="en-US" altLang="en-US" sz="2800" dirty="0"/>
              <a:t>IP options (RFC 7126), e.g.,</a:t>
            </a:r>
          </a:p>
          <a:p>
            <a:pPr lvl="1"/>
            <a:r>
              <a:rPr lang="en-US" altLang="en-US" sz="2400" dirty="0"/>
              <a:t>Source routing</a:t>
            </a:r>
          </a:p>
          <a:p>
            <a:pPr lvl="1"/>
            <a:r>
              <a:rPr lang="en-US" altLang="en-US" sz="2400" dirty="0"/>
              <a:t>Record route</a:t>
            </a:r>
          </a:p>
          <a:p>
            <a:pPr lvl="1"/>
            <a:r>
              <a:rPr lang="en-US" altLang="en-US" sz="2400" dirty="0"/>
              <a:t>…</a:t>
            </a:r>
          </a:p>
        </p:txBody>
      </p:sp>
      <p:sp>
        <p:nvSpPr>
          <p:cNvPr id="5" name="Slide Number Placeholder 5"/>
          <p:cNvSpPr>
            <a:spLocks noGrp="1"/>
          </p:cNvSpPr>
          <p:nvPr>
            <p:ph type="sldNum" sz="quarter" idx="12"/>
          </p:nvPr>
        </p:nvSpPr>
        <p:spPr/>
        <p:txBody>
          <a:bodyPr/>
          <a:lstStyle/>
          <a:p>
            <a:fld id="{A10570B1-5D10-4165-AF28-E71D575AE8AE}" type="slidenum">
              <a:rPr lang="en-US" altLang="en-US"/>
              <a:pPr/>
              <a:t>28</a:t>
            </a:fld>
            <a:endParaRPr lang="en-US" altLang="en-US" dirty="0"/>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B6E539A1-FFEE-4D83-9F88-976FE55F408C}"/>
                  </a:ext>
                </a:extLst>
              </p14:cNvPr>
              <p14:cNvContentPartPr/>
              <p14:nvPr/>
            </p14:nvContentPartPr>
            <p14:xfrm>
              <a:off x="8424480" y="1327680"/>
              <a:ext cx="360" cy="360"/>
            </p14:xfrm>
          </p:contentPart>
        </mc:Choice>
        <mc:Fallback xmlns="">
          <p:pic>
            <p:nvPicPr>
              <p:cNvPr id="2" name="Ink 1">
                <a:extLst>
                  <a:ext uri="{FF2B5EF4-FFF2-40B4-BE49-F238E27FC236}">
                    <a16:creationId xmlns:a16="http://schemas.microsoft.com/office/drawing/2014/main" id="{B6E539A1-FFEE-4D83-9F88-976FE55F408C}"/>
                  </a:ext>
                </a:extLst>
              </p:cNvPr>
              <p:cNvPicPr/>
              <p:nvPr/>
            </p:nvPicPr>
            <p:blipFill>
              <a:blip r:embed="rId3"/>
              <a:stretch>
                <a:fillRect/>
              </a:stretch>
            </p:blipFill>
            <p:spPr>
              <a:xfrm>
                <a:off x="8415120" y="1318320"/>
                <a:ext cx="19080" cy="19080"/>
              </a:xfrm>
              <a:prstGeom prst="rect">
                <a:avLst/>
              </a:prstGeom>
            </p:spPr>
          </p:pic>
        </mc:Fallback>
      </mc:AlternateContent>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026"/>
          <p:cNvSpPr>
            <a:spLocks noGrp="1" noChangeArrowheads="1"/>
          </p:cNvSpPr>
          <p:nvPr>
            <p:ph type="title"/>
          </p:nvPr>
        </p:nvSpPr>
        <p:spPr/>
        <p:txBody>
          <a:bodyPr>
            <a:noAutofit/>
          </a:bodyPr>
          <a:lstStyle/>
          <a:p>
            <a:pPr>
              <a:defRPr/>
            </a:pPr>
            <a:r>
              <a:rPr lang="en-US" altLang="zh-TW" sz="5400" dirty="0">
                <a:ea typeface="PMingLiU" pitchFamily="18" charset="-120"/>
              </a:rPr>
              <a:t>How to reduce the IPv4 header</a:t>
            </a:r>
            <a:r>
              <a:rPr lang="en-US" altLang="zh-TW" sz="5400" dirty="0">
                <a:latin typeface="Times New Roman"/>
                <a:ea typeface="PMingLiU" pitchFamily="18" charset="-120"/>
              </a:rPr>
              <a:t>’</a:t>
            </a:r>
            <a:r>
              <a:rPr lang="en-US" altLang="zh-TW" sz="5400" dirty="0">
                <a:ea typeface="PMingLiU" pitchFamily="18" charset="-120"/>
              </a:rPr>
              <a:t>s complexity?</a:t>
            </a:r>
          </a:p>
        </p:txBody>
      </p:sp>
      <p:sp>
        <p:nvSpPr>
          <p:cNvPr id="48132" name="Rectangle 1027"/>
          <p:cNvSpPr>
            <a:spLocks noGrp="1" noChangeArrowheads="1"/>
          </p:cNvSpPr>
          <p:nvPr>
            <p:ph idx="1"/>
          </p:nvPr>
        </p:nvSpPr>
        <p:spPr/>
        <p:txBody>
          <a:bodyPr/>
          <a:lstStyle/>
          <a:p>
            <a:pPr>
              <a:lnSpc>
                <a:spcPct val="90000"/>
              </a:lnSpc>
            </a:pPr>
            <a:r>
              <a:rPr lang="en-US" altLang="zh-TW" sz="2800" dirty="0">
                <a:ea typeface="PMingLiU" pitchFamily="18" charset="-120"/>
              </a:rPr>
              <a:t>More items in an IP header </a:t>
            </a:r>
            <a:r>
              <a:rPr lang="en-US" altLang="zh-TW" sz="2800" dirty="0">
                <a:ea typeface="PMingLiU" pitchFamily="18" charset="-120"/>
                <a:sym typeface="Wingdings" pitchFamily="2" charset="2"/>
              </a:rPr>
              <a:t> higher computation</a:t>
            </a:r>
            <a:endParaRPr lang="en-US" altLang="zh-TW" sz="2800" dirty="0">
              <a:ea typeface="PMingLiU" pitchFamily="18" charset="-120"/>
            </a:endParaRPr>
          </a:p>
          <a:p>
            <a:pPr>
              <a:lnSpc>
                <a:spcPct val="90000"/>
              </a:lnSpc>
            </a:pPr>
            <a:r>
              <a:rPr lang="en-US" altLang="zh-TW" sz="2800" dirty="0">
                <a:ea typeface="PMingLiU" pitchFamily="18" charset="-120"/>
              </a:rPr>
              <a:t>No options</a:t>
            </a:r>
          </a:p>
          <a:p>
            <a:pPr lvl="1">
              <a:lnSpc>
                <a:spcPct val="90000"/>
              </a:lnSpc>
            </a:pPr>
            <a:r>
              <a:rPr lang="en-US" altLang="zh-TW" sz="2400" dirty="0">
                <a:ea typeface="PMingLiU" pitchFamily="18" charset="-120"/>
              </a:rPr>
              <a:t>Remove the 4-bit header length field</a:t>
            </a:r>
          </a:p>
          <a:p>
            <a:pPr>
              <a:lnSpc>
                <a:spcPct val="90000"/>
              </a:lnSpc>
            </a:pPr>
            <a:r>
              <a:rPr lang="en-US" altLang="zh-TW" sz="2800" dirty="0">
                <a:ea typeface="PMingLiU" pitchFamily="18" charset="-120"/>
              </a:rPr>
              <a:t>No hop-by-hop fragmentation in the network</a:t>
            </a:r>
          </a:p>
          <a:p>
            <a:pPr lvl="1">
              <a:lnSpc>
                <a:spcPct val="90000"/>
              </a:lnSpc>
            </a:pPr>
            <a:r>
              <a:rPr lang="en-US" altLang="zh-TW" sz="2400" dirty="0">
                <a:ea typeface="PMingLiU" pitchFamily="18" charset="-120"/>
              </a:rPr>
              <a:t>Remove the 4 bytes of identification, flags and offset.</a:t>
            </a:r>
          </a:p>
          <a:p>
            <a:pPr lvl="1">
              <a:lnSpc>
                <a:spcPct val="90000"/>
              </a:lnSpc>
            </a:pPr>
            <a:r>
              <a:rPr lang="en-US" altLang="zh-TW" sz="2400" dirty="0">
                <a:ea typeface="PMingLiU" pitchFamily="18" charset="-120"/>
              </a:rPr>
              <a:t>Instead, support </a:t>
            </a:r>
            <a:r>
              <a:rPr lang="en-US" altLang="zh-TW" sz="2400" dirty="0">
                <a:solidFill>
                  <a:srgbClr val="C00000"/>
                </a:solidFill>
                <a:ea typeface="PMingLiU" pitchFamily="18" charset="-120"/>
              </a:rPr>
              <a:t>end-to-end fragmentation</a:t>
            </a:r>
            <a:r>
              <a:rPr lang="en-US" altLang="zh-TW" sz="2400" dirty="0">
                <a:ea typeface="PMingLiU" pitchFamily="18" charset="-120"/>
              </a:rPr>
              <a:t>.</a:t>
            </a:r>
          </a:p>
          <a:p>
            <a:pPr>
              <a:lnSpc>
                <a:spcPct val="90000"/>
              </a:lnSpc>
            </a:pPr>
            <a:r>
              <a:rPr lang="en-US" altLang="zh-TW" sz="2800" dirty="0">
                <a:ea typeface="PMingLiU" pitchFamily="18" charset="-120"/>
              </a:rPr>
              <a:t>No error detection for headers</a:t>
            </a:r>
          </a:p>
          <a:p>
            <a:pPr lvl="1">
              <a:lnSpc>
                <a:spcPct val="90000"/>
              </a:lnSpc>
            </a:pPr>
            <a:r>
              <a:rPr lang="en-US" altLang="zh-TW" sz="2400" dirty="0">
                <a:ea typeface="PMingLiU" pitchFamily="18" charset="-120"/>
              </a:rPr>
              <a:t>Remove the 16-bit checksum.</a:t>
            </a:r>
            <a:endParaRPr lang="zh-TW" altLang="en-US" sz="2400" dirty="0">
              <a:ea typeface="PMingLiU" pitchFamily="18" charset="-120"/>
            </a:endParaRPr>
          </a:p>
        </p:txBody>
      </p:sp>
      <p:sp>
        <p:nvSpPr>
          <p:cNvPr id="4" name="Slide Number Placeholder 5"/>
          <p:cNvSpPr>
            <a:spLocks noGrp="1"/>
          </p:cNvSpPr>
          <p:nvPr>
            <p:ph type="sldNum" sz="quarter" idx="12"/>
          </p:nvPr>
        </p:nvSpPr>
        <p:spPr/>
        <p:txBody>
          <a:bodyPr>
            <a:normAutofit/>
          </a:bodyPr>
          <a:lstStyle/>
          <a:p>
            <a:pPr>
              <a:defRPr/>
            </a:pPr>
            <a:fld id="{A39C217B-1142-4E51-B877-0EE5ACD5F397}" type="slidenum">
              <a:rPr lang="en-GB"/>
              <a:pPr>
                <a:defRPr/>
              </a:pPr>
              <a:t>29</a:t>
            </a:fld>
            <a:endParaRPr lang="en-GB"/>
          </a:p>
        </p:txBody>
      </p:sp>
    </p:spTree>
    <p:extLst>
      <p:ext uri="{BB962C8B-B14F-4D97-AF65-F5344CB8AC3E}">
        <p14:creationId xmlns:p14="http://schemas.microsoft.com/office/powerpoint/2010/main" val="2174394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066800" y="477265"/>
            <a:ext cx="9220200" cy="990600"/>
          </a:xfrm>
        </p:spPr>
        <p:txBody>
          <a:bodyPr>
            <a:normAutofit/>
          </a:bodyPr>
          <a:lstStyle/>
          <a:p>
            <a:r>
              <a:rPr lang="en-US" altLang="zh-TW" sz="5400" dirty="0">
                <a:ea typeface="PMingLiU" pitchFamily="18" charset="-120"/>
              </a:rPr>
              <a:t>IP service model</a:t>
            </a:r>
          </a:p>
        </p:txBody>
      </p:sp>
      <p:sp>
        <p:nvSpPr>
          <p:cNvPr id="14340" name="Rectangle 3"/>
          <p:cNvSpPr>
            <a:spLocks noGrp="1" noChangeArrowheads="1"/>
          </p:cNvSpPr>
          <p:nvPr>
            <p:ph idx="1"/>
          </p:nvPr>
        </p:nvSpPr>
        <p:spPr>
          <a:xfrm>
            <a:off x="914400" y="1628781"/>
            <a:ext cx="10287000" cy="4848225"/>
          </a:xfrm>
        </p:spPr>
        <p:txBody>
          <a:bodyPr/>
          <a:lstStyle/>
          <a:p>
            <a:r>
              <a:rPr lang="en-US" altLang="zh-TW" sz="2800" dirty="0">
                <a:ea typeface="PMingLiU" pitchFamily="18" charset="-120"/>
              </a:rPr>
              <a:t>IP provides an </a:t>
            </a:r>
            <a:r>
              <a:rPr lang="en-US" altLang="zh-TW" sz="2800" dirty="0">
                <a:solidFill>
                  <a:srgbClr val="C00000"/>
                </a:solidFill>
                <a:ea typeface="PMingLiU" pitchFamily="18" charset="-120"/>
              </a:rPr>
              <a:t>unreliable</a:t>
            </a:r>
            <a:r>
              <a:rPr lang="en-US" altLang="zh-TW" sz="2800" dirty="0">
                <a:ea typeface="PMingLiU" pitchFamily="18" charset="-120"/>
              </a:rPr>
              <a:t> and </a:t>
            </a:r>
            <a:r>
              <a:rPr lang="en-US" altLang="zh-TW" sz="2800" dirty="0">
                <a:solidFill>
                  <a:srgbClr val="C00000"/>
                </a:solidFill>
                <a:ea typeface="PMingLiU" pitchFamily="18" charset="-120"/>
              </a:rPr>
              <a:t>connectionless</a:t>
            </a:r>
            <a:r>
              <a:rPr lang="en-US" altLang="zh-TW" sz="2800" dirty="0">
                <a:ea typeface="PMingLiU" pitchFamily="18" charset="-120"/>
              </a:rPr>
              <a:t> (datagram) delivery service, which is often referred to as a </a:t>
            </a:r>
            <a:r>
              <a:rPr lang="en-US" altLang="zh-TW" sz="2800" dirty="0">
                <a:solidFill>
                  <a:srgbClr val="C00000"/>
                </a:solidFill>
                <a:ea typeface="PMingLiU" pitchFamily="18" charset="-120"/>
              </a:rPr>
              <a:t>best-effort service</a:t>
            </a:r>
            <a:r>
              <a:rPr lang="en-US" altLang="zh-TW" sz="2800" dirty="0">
                <a:ea typeface="PMingLiU" pitchFamily="18" charset="-120"/>
              </a:rPr>
              <a:t>.</a:t>
            </a:r>
          </a:p>
          <a:p>
            <a:pPr lvl="1"/>
            <a:r>
              <a:rPr lang="en-US" altLang="zh-TW" sz="2400" dirty="0">
                <a:ea typeface="PMingLiU" pitchFamily="18" charset="-120"/>
              </a:rPr>
              <a:t>Connectionless (vs connection-oriented): </a:t>
            </a:r>
          </a:p>
          <a:p>
            <a:pPr lvl="2"/>
            <a:r>
              <a:rPr lang="en-US" altLang="zh-TW" sz="2000" dirty="0">
                <a:ea typeface="PMingLiU" pitchFamily="18" charset="-120"/>
              </a:rPr>
              <a:t>The IP network processes each IP packet independently.</a:t>
            </a:r>
          </a:p>
          <a:p>
            <a:pPr lvl="2"/>
            <a:r>
              <a:rPr lang="en-US" altLang="zh-TW" sz="2000" dirty="0">
                <a:ea typeface="PMingLiU" pitchFamily="18" charset="-120"/>
              </a:rPr>
              <a:t>Destination based packet forwarding</a:t>
            </a:r>
          </a:p>
          <a:p>
            <a:pPr lvl="1"/>
            <a:r>
              <a:rPr lang="en-US" altLang="zh-TW" sz="2400" dirty="0">
                <a:ea typeface="PMingLiU" pitchFamily="18" charset="-120"/>
              </a:rPr>
              <a:t>Unreliability (vs reliable IP): do not ensure that</a:t>
            </a:r>
          </a:p>
          <a:p>
            <a:pPr lvl="2"/>
            <a:r>
              <a:rPr lang="en-US" altLang="zh-TW" sz="2000" dirty="0">
                <a:ea typeface="PMingLiU" pitchFamily="18" charset="-120"/>
              </a:rPr>
              <a:t>The packets will be delivered to the destination.</a:t>
            </a:r>
          </a:p>
          <a:p>
            <a:pPr lvl="2"/>
            <a:r>
              <a:rPr lang="en-US" altLang="zh-TW" sz="2000" dirty="0">
                <a:ea typeface="PMingLiU" pitchFamily="18" charset="-120"/>
              </a:rPr>
              <a:t>The packets will be delivered to the destination correctly.</a:t>
            </a:r>
          </a:p>
          <a:p>
            <a:pPr lvl="2"/>
            <a:r>
              <a:rPr lang="en-US" altLang="zh-TW" sz="2000" dirty="0">
                <a:ea typeface="PMingLiU" pitchFamily="18" charset="-120"/>
              </a:rPr>
              <a:t>The packets will be delivered in the same order as they were sent.</a:t>
            </a:r>
          </a:p>
          <a:p>
            <a:pPr lvl="2"/>
            <a:r>
              <a:rPr lang="en-US" altLang="zh-TW" sz="2000" dirty="0">
                <a:ea typeface="PMingLiU" pitchFamily="18" charset="-120"/>
              </a:rPr>
              <a:t>The packets will not be duplicated.</a:t>
            </a:r>
          </a:p>
          <a:p>
            <a:r>
              <a:rPr lang="en-US" altLang="zh-TW" sz="2400" dirty="0">
                <a:ea typeface="PMingLiU" pitchFamily="18" charset="-120"/>
              </a:rPr>
              <a:t>Best-effort service was the result of design instead of default.</a:t>
            </a:r>
          </a:p>
          <a:p>
            <a:endParaRPr lang="en-US" altLang="zh-TW" sz="2400" dirty="0">
              <a:ea typeface="PMingLiU" pitchFamily="18" charset="-120"/>
            </a:endParaRPr>
          </a:p>
        </p:txBody>
      </p:sp>
      <p:sp>
        <p:nvSpPr>
          <p:cNvPr id="4" name="Slide Number Placeholder 5"/>
          <p:cNvSpPr>
            <a:spLocks noGrp="1"/>
          </p:cNvSpPr>
          <p:nvPr>
            <p:ph type="sldNum" sz="quarter" idx="12"/>
          </p:nvPr>
        </p:nvSpPr>
        <p:spPr/>
        <p:txBody>
          <a:bodyPr>
            <a:normAutofit/>
          </a:bodyPr>
          <a:lstStyle/>
          <a:p>
            <a:pPr>
              <a:defRPr/>
            </a:pPr>
            <a:fld id="{10E56F55-D215-49CF-BE07-C5CDCD7CD7DE}" type="slidenum">
              <a:rPr lang="en-GB"/>
              <a:pPr>
                <a:defRPr/>
              </a:pPr>
              <a:t>3</a:t>
            </a:fld>
            <a:endParaRPr lang="en-GB"/>
          </a:p>
        </p:txBody>
      </p:sp>
    </p:spTree>
    <p:extLst>
      <p:ext uri="{BB962C8B-B14F-4D97-AF65-F5344CB8AC3E}">
        <p14:creationId xmlns:p14="http://schemas.microsoft.com/office/powerpoint/2010/main" val="15656435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normAutofit/>
          </a:bodyPr>
          <a:lstStyle/>
          <a:p>
            <a:r>
              <a:rPr lang="en-US" sz="5400" dirty="0"/>
              <a:t>IPv6 header</a:t>
            </a:r>
            <a:endParaRPr lang="en-GB" sz="5400" dirty="0"/>
          </a:p>
        </p:txBody>
      </p:sp>
      <p:graphicFrame>
        <p:nvGraphicFramePr>
          <p:cNvPr id="1026" name="Object 4"/>
          <p:cNvGraphicFramePr>
            <a:graphicFrameLocks noGrp="1" noChangeAspect="1"/>
          </p:cNvGraphicFramePr>
          <p:nvPr>
            <p:ph idx="1"/>
            <p:extLst>
              <p:ext uri="{D42A27DB-BD31-4B8C-83A1-F6EECF244321}">
                <p14:modId xmlns:p14="http://schemas.microsoft.com/office/powerpoint/2010/main" val="2156366649"/>
              </p:ext>
            </p:extLst>
          </p:nvPr>
        </p:nvGraphicFramePr>
        <p:xfrm>
          <a:off x="1905000" y="1615739"/>
          <a:ext cx="7848600" cy="5022170"/>
        </p:xfrm>
        <a:graphic>
          <a:graphicData uri="http://schemas.openxmlformats.org/presentationml/2006/ole">
            <mc:AlternateContent xmlns:mc="http://schemas.openxmlformats.org/markup-compatibility/2006">
              <mc:Choice xmlns:v="urn:schemas-microsoft-com:vml" Requires="v">
                <p:oleObj name="Document" r:id="rId2" imgW="8713251" imgH="5575968" progId="Word.Document.8">
                  <p:embed/>
                </p:oleObj>
              </mc:Choice>
              <mc:Fallback>
                <p:oleObj name="Document" r:id="rId2" imgW="8713251" imgH="5575968" progId="Word.Document.8">
                  <p:embed/>
                  <p:pic>
                    <p:nvPicPr>
                      <p:cNvPr id="1026"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1615739"/>
                        <a:ext cx="7848600" cy="5022170"/>
                      </a:xfrm>
                      <a:prstGeom prst="rect">
                        <a:avLst/>
                      </a:prstGeom>
                      <a:noFill/>
                    </p:spPr>
                  </p:pic>
                </p:oleObj>
              </mc:Fallback>
            </mc:AlternateContent>
          </a:graphicData>
        </a:graphic>
      </p:graphicFrame>
      <p:sp>
        <p:nvSpPr>
          <p:cNvPr id="4" name="Slide Number Placeholder 5"/>
          <p:cNvSpPr>
            <a:spLocks noGrp="1"/>
          </p:cNvSpPr>
          <p:nvPr>
            <p:ph type="sldNum" sz="quarter" idx="12"/>
          </p:nvPr>
        </p:nvSpPr>
        <p:spPr/>
        <p:txBody>
          <a:bodyPr>
            <a:normAutofit/>
          </a:bodyPr>
          <a:lstStyle/>
          <a:p>
            <a:pPr>
              <a:defRPr/>
            </a:pPr>
            <a:fld id="{5EAE09AA-986E-44D6-BAEB-82A9340917BF}" type="slidenum">
              <a:rPr lang="en-GB"/>
              <a:pPr>
                <a:defRPr/>
              </a:pPr>
              <a:t>30</a:t>
            </a:fld>
            <a:endParaRPr lang="en-GB"/>
          </a:p>
        </p:txBody>
      </p:sp>
    </p:spTree>
    <p:extLst>
      <p:ext uri="{BB962C8B-B14F-4D97-AF65-F5344CB8AC3E}">
        <p14:creationId xmlns:p14="http://schemas.microsoft.com/office/powerpoint/2010/main" val="34699557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3B97D-B988-632B-48F2-8F31629154D2}"/>
              </a:ext>
            </a:extLst>
          </p:cNvPr>
          <p:cNvSpPr>
            <a:spLocks noGrp="1"/>
          </p:cNvSpPr>
          <p:nvPr>
            <p:ph type="title"/>
          </p:nvPr>
        </p:nvSpPr>
        <p:spPr/>
        <p:txBody>
          <a:bodyPr/>
          <a:lstStyle/>
          <a:p>
            <a:r>
              <a:rPr lang="en-US" dirty="0"/>
              <a:t>exercises</a:t>
            </a:r>
          </a:p>
        </p:txBody>
      </p:sp>
      <p:sp>
        <p:nvSpPr>
          <p:cNvPr id="3" name="Content Placeholder 2">
            <a:extLst>
              <a:ext uri="{FF2B5EF4-FFF2-40B4-BE49-F238E27FC236}">
                <a16:creationId xmlns:a16="http://schemas.microsoft.com/office/drawing/2014/main" id="{C3B57CF2-F927-656B-0B55-961C9A5F9EBE}"/>
              </a:ext>
            </a:extLst>
          </p:cNvPr>
          <p:cNvSpPr>
            <a:spLocks noGrp="1"/>
          </p:cNvSpPr>
          <p:nvPr>
            <p:ph idx="1"/>
          </p:nvPr>
        </p:nvSpPr>
        <p:spPr/>
        <p:txBody>
          <a:bodyPr/>
          <a:lstStyle/>
          <a:p>
            <a:r>
              <a:rPr lang="en-US" sz="2800" dirty="0"/>
              <a:t>Take a look at this IPv6 packet at </a:t>
            </a:r>
            <a:r>
              <a:rPr lang="en-US" sz="2800" dirty="0">
                <a:hlinkClick r:id="rId2"/>
              </a:rPr>
              <a:t>https://www.cloudshark.org/captures/84fd54ad03e0</a:t>
            </a:r>
            <a:r>
              <a:rPr lang="en-US" sz="2800" dirty="0"/>
              <a:t> </a:t>
            </a:r>
          </a:p>
          <a:p>
            <a:r>
              <a:rPr lang="en-US" sz="2800" dirty="0"/>
              <a:t>What is the total length of the packet?</a:t>
            </a:r>
          </a:p>
          <a:p>
            <a:r>
              <a:rPr lang="en-US" sz="2800" dirty="0"/>
              <a:t>What application </a:t>
            </a:r>
            <a:r>
              <a:rPr lang="en-US" sz="2800"/>
              <a:t>triggered the sending </a:t>
            </a:r>
            <a:r>
              <a:rPr lang="en-US" sz="2800" dirty="0"/>
              <a:t>of this packet?</a:t>
            </a:r>
          </a:p>
          <a:p>
            <a:endParaRPr lang="en-US" dirty="0"/>
          </a:p>
        </p:txBody>
      </p:sp>
      <p:sp>
        <p:nvSpPr>
          <p:cNvPr id="4" name="Slide Number Placeholder 3">
            <a:extLst>
              <a:ext uri="{FF2B5EF4-FFF2-40B4-BE49-F238E27FC236}">
                <a16:creationId xmlns:a16="http://schemas.microsoft.com/office/drawing/2014/main" id="{0AC4F4FE-65EE-E527-BE6F-5FC344342C06}"/>
              </a:ext>
            </a:extLst>
          </p:cNvPr>
          <p:cNvSpPr>
            <a:spLocks noGrp="1"/>
          </p:cNvSpPr>
          <p:nvPr>
            <p:ph type="sldNum" sz="quarter" idx="12"/>
          </p:nvPr>
        </p:nvSpPr>
        <p:spPr/>
        <p:txBody>
          <a:bodyPr/>
          <a:lstStyle/>
          <a:p>
            <a:fld id="{48511D1B-E4DB-470C-AB1C-194405D59940}" type="slidenum">
              <a:rPr lang="en-US" smtClean="0"/>
              <a:t>31</a:t>
            </a:fld>
            <a:endParaRPr lang="en-US" dirty="0"/>
          </a:p>
        </p:txBody>
      </p:sp>
    </p:spTree>
    <p:extLst>
      <p:ext uri="{BB962C8B-B14F-4D97-AF65-F5344CB8AC3E}">
        <p14:creationId xmlns:p14="http://schemas.microsoft.com/office/powerpoint/2010/main" val="22262116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normAutofit/>
          </a:bodyPr>
          <a:lstStyle/>
          <a:p>
            <a:r>
              <a:rPr lang="en-US" altLang="en-US" sz="5400" dirty="0"/>
              <a:t>packet fragmentation</a:t>
            </a:r>
          </a:p>
        </p:txBody>
      </p:sp>
      <p:sp>
        <p:nvSpPr>
          <p:cNvPr id="211971" name="Rectangle 3"/>
          <p:cNvSpPr>
            <a:spLocks noGrp="1" noChangeArrowheads="1"/>
          </p:cNvSpPr>
          <p:nvPr>
            <p:ph idx="1"/>
          </p:nvPr>
        </p:nvSpPr>
        <p:spPr/>
        <p:txBody>
          <a:bodyPr>
            <a:normAutofit fontScale="92500" lnSpcReduction="10000"/>
          </a:bodyPr>
          <a:lstStyle/>
          <a:p>
            <a:r>
              <a:rPr lang="en-US" altLang="en-US" sz="2800" dirty="0"/>
              <a:t>To send datagrams to a </a:t>
            </a:r>
            <a:r>
              <a:rPr lang="en-US" altLang="en-US" sz="2800" dirty="0">
                <a:solidFill>
                  <a:srgbClr val="C00000"/>
                </a:solidFill>
              </a:rPr>
              <a:t>directly attached host</a:t>
            </a:r>
            <a:r>
              <a:rPr lang="en-US" altLang="en-US" sz="2800" dirty="0"/>
              <a:t>, use the network’s MTU.</a:t>
            </a:r>
          </a:p>
          <a:p>
            <a:r>
              <a:rPr lang="en-US" altLang="en-US" sz="2800" dirty="0"/>
              <a:t>To send datagrams to a </a:t>
            </a:r>
            <a:r>
              <a:rPr lang="en-US" altLang="en-US" sz="2800" dirty="0">
                <a:solidFill>
                  <a:srgbClr val="C00000"/>
                </a:solidFill>
              </a:rPr>
              <a:t>nondirectly attached host</a:t>
            </a:r>
            <a:r>
              <a:rPr lang="en-US" altLang="en-US" sz="2800" dirty="0"/>
              <a:t>, use the path MTU.</a:t>
            </a:r>
          </a:p>
          <a:p>
            <a:pPr lvl="1"/>
            <a:r>
              <a:rPr lang="en-US" altLang="en-US" sz="2400" dirty="0"/>
              <a:t>Path MTU is the minimum of the networks’ MTUs on the path from the source to destination.</a:t>
            </a:r>
          </a:p>
          <a:p>
            <a:r>
              <a:rPr lang="en-US" altLang="en-US" sz="2800" dirty="0"/>
              <a:t>If the actual MTU used is larger than the path MTU, packet fragmentation occurs.</a:t>
            </a:r>
          </a:p>
          <a:p>
            <a:pPr lvl="1"/>
            <a:r>
              <a:rPr lang="en-US" altLang="en-US" sz="2400" dirty="0"/>
              <a:t>Fragmentation occurs when a router attempts to forward it to a network with a smaller MTU.</a:t>
            </a:r>
          </a:p>
          <a:p>
            <a:pPr lvl="1"/>
            <a:r>
              <a:rPr lang="en-US" altLang="en-US" sz="2400" dirty="0"/>
              <a:t>Don’t fragment bit in the IP header</a:t>
            </a:r>
          </a:p>
        </p:txBody>
      </p:sp>
      <p:sp>
        <p:nvSpPr>
          <p:cNvPr id="5" name="Slide Number Placeholder 5"/>
          <p:cNvSpPr>
            <a:spLocks noGrp="1"/>
          </p:cNvSpPr>
          <p:nvPr>
            <p:ph type="sldNum" sz="quarter" idx="12"/>
          </p:nvPr>
        </p:nvSpPr>
        <p:spPr/>
        <p:txBody>
          <a:bodyPr/>
          <a:lstStyle/>
          <a:p>
            <a:fld id="{2CAFA8FA-F291-48FE-9046-C6D9CC907913}" type="slidenum">
              <a:rPr lang="en-US" altLang="en-US"/>
              <a:pPr/>
              <a:t>32</a:t>
            </a:fld>
            <a:endParaRPr lang="en-US"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a:xfrm>
            <a:off x="1143000" y="484632"/>
            <a:ext cx="10134600" cy="1267968"/>
          </a:xfrm>
        </p:spPr>
        <p:txBody>
          <a:bodyPr>
            <a:normAutofit/>
          </a:bodyPr>
          <a:lstStyle/>
          <a:p>
            <a:r>
              <a:rPr lang="en-US" altLang="en-US" sz="5400" dirty="0"/>
              <a:t>Packet reassembly</a:t>
            </a:r>
          </a:p>
        </p:txBody>
      </p:sp>
      <p:sp>
        <p:nvSpPr>
          <p:cNvPr id="217091" name="Rectangle 3"/>
          <p:cNvSpPr>
            <a:spLocks noGrp="1" noChangeArrowheads="1"/>
          </p:cNvSpPr>
          <p:nvPr>
            <p:ph idx="1"/>
          </p:nvPr>
        </p:nvSpPr>
        <p:spPr>
          <a:xfrm>
            <a:off x="1143000" y="1828800"/>
            <a:ext cx="10287000" cy="4343400"/>
          </a:xfrm>
        </p:spPr>
        <p:txBody>
          <a:bodyPr>
            <a:normAutofit/>
          </a:bodyPr>
          <a:lstStyle/>
          <a:p>
            <a:r>
              <a:rPr lang="en-US" altLang="en-US" sz="2800" dirty="0"/>
              <a:t>A fragmented IP datagram will be reassembled only at the destination node.</a:t>
            </a:r>
          </a:p>
          <a:p>
            <a:r>
              <a:rPr lang="en-US" altLang="en-US" sz="2800" dirty="0"/>
              <a:t>Each fragment contains sufficient information for the packet reassembly.</a:t>
            </a:r>
          </a:p>
          <a:p>
            <a:pPr lvl="1"/>
            <a:r>
              <a:rPr lang="en-US" altLang="en-US" sz="2400" dirty="0"/>
              <a:t>Belonging to the same original packet?</a:t>
            </a:r>
          </a:p>
          <a:p>
            <a:pPr lvl="1"/>
            <a:r>
              <a:rPr lang="en-US" altLang="en-US" sz="2400" dirty="0"/>
              <a:t>Position of the fragment in the packet? (possible multiple fragmentations)</a:t>
            </a:r>
          </a:p>
          <a:p>
            <a:pPr lvl="1"/>
            <a:r>
              <a:rPr lang="en-US" altLang="en-US" sz="2400" dirty="0"/>
              <a:t>The last fragment?</a:t>
            </a:r>
          </a:p>
          <a:p>
            <a:r>
              <a:rPr lang="en-US" altLang="en-US" sz="2800" dirty="0"/>
              <a:t>If any fragments do not arrive within a certain time, other received fragments in the datagram will be discarded.</a:t>
            </a:r>
          </a:p>
        </p:txBody>
      </p:sp>
      <p:sp>
        <p:nvSpPr>
          <p:cNvPr id="5" name="Slide Number Placeholder 5"/>
          <p:cNvSpPr>
            <a:spLocks noGrp="1"/>
          </p:cNvSpPr>
          <p:nvPr>
            <p:ph type="sldNum" sz="quarter" idx="12"/>
          </p:nvPr>
        </p:nvSpPr>
        <p:spPr/>
        <p:txBody>
          <a:bodyPr/>
          <a:lstStyle/>
          <a:p>
            <a:fld id="{397A4E05-682A-4248-8186-8EDB1A1E97F7}" type="slidenum">
              <a:rPr lang="en-US" altLang="en-US"/>
              <a:pPr/>
              <a:t>33</a:t>
            </a:fld>
            <a:endParaRPr lang="en-US" altLang="en-US" dirty="0"/>
          </a:p>
        </p:txBody>
      </p:sp>
    </p:spTree>
    <p:extLst>
      <p:ext uri="{BB962C8B-B14F-4D97-AF65-F5344CB8AC3E}">
        <p14:creationId xmlns:p14="http://schemas.microsoft.com/office/powerpoint/2010/main" val="10014955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39A2C-FBD2-4FE0-A6C9-6CE4F83599CC}"/>
              </a:ext>
            </a:extLst>
          </p:cNvPr>
          <p:cNvSpPr>
            <a:spLocks noGrp="1"/>
          </p:cNvSpPr>
          <p:nvPr>
            <p:ph type="title"/>
          </p:nvPr>
        </p:nvSpPr>
        <p:spPr>
          <a:xfrm>
            <a:off x="1143000" y="484632"/>
            <a:ext cx="8991600" cy="1191768"/>
          </a:xfrm>
        </p:spPr>
        <p:txBody>
          <a:bodyPr>
            <a:normAutofit/>
          </a:bodyPr>
          <a:lstStyle/>
          <a:p>
            <a:r>
              <a:rPr lang="en-US" altLang="en-US" sz="5400" dirty="0"/>
              <a:t>Packet reassembly</a:t>
            </a:r>
            <a:endParaRPr lang="en-US" sz="5400" dirty="0"/>
          </a:p>
        </p:txBody>
      </p:sp>
      <p:sp>
        <p:nvSpPr>
          <p:cNvPr id="3" name="Content Placeholder 2">
            <a:extLst>
              <a:ext uri="{FF2B5EF4-FFF2-40B4-BE49-F238E27FC236}">
                <a16:creationId xmlns:a16="http://schemas.microsoft.com/office/drawing/2014/main" id="{933094B5-9493-4A83-A497-2188E62E853D}"/>
              </a:ext>
            </a:extLst>
          </p:cNvPr>
          <p:cNvSpPr>
            <a:spLocks noGrp="1"/>
          </p:cNvSpPr>
          <p:nvPr>
            <p:ph idx="1"/>
          </p:nvPr>
        </p:nvSpPr>
        <p:spPr>
          <a:xfrm>
            <a:off x="1143000" y="1752600"/>
            <a:ext cx="10210800" cy="4419600"/>
          </a:xfrm>
        </p:spPr>
        <p:txBody>
          <a:bodyPr>
            <a:normAutofit lnSpcReduction="10000"/>
          </a:bodyPr>
          <a:lstStyle/>
          <a:p>
            <a:r>
              <a:rPr lang="en-US" altLang="zh-TW" sz="2800" dirty="0">
                <a:ea typeface="PMingLiU" pitchFamily="18" charset="-120"/>
              </a:rPr>
              <a:t>Each fragment must share the same identity.</a:t>
            </a:r>
          </a:p>
          <a:p>
            <a:pPr lvl="1"/>
            <a:r>
              <a:rPr lang="en-US" altLang="zh-TW" sz="2400" dirty="0">
                <a:ea typeface="PMingLiU" pitchFamily="18" charset="-120"/>
              </a:rPr>
              <a:t>The </a:t>
            </a:r>
            <a:r>
              <a:rPr lang="en-US" altLang="zh-TW" sz="2400" dirty="0">
                <a:solidFill>
                  <a:srgbClr val="C00000"/>
                </a:solidFill>
                <a:ea typeface="PMingLiU" pitchFamily="18" charset="-120"/>
              </a:rPr>
              <a:t>identification (IPID) </a:t>
            </a:r>
            <a:r>
              <a:rPr lang="en-US" altLang="zh-TW" sz="2400" dirty="0">
                <a:ea typeface="PMingLiU" pitchFamily="18" charset="-120"/>
              </a:rPr>
              <a:t>field is incremented after sending an IP packet.</a:t>
            </a:r>
          </a:p>
          <a:p>
            <a:r>
              <a:rPr lang="en-US" altLang="zh-TW" sz="2800" dirty="0">
                <a:ea typeface="PMingLiU" pitchFamily="18" charset="-120"/>
              </a:rPr>
              <a:t>Each fragment should include its position in the original packet.</a:t>
            </a:r>
          </a:p>
          <a:p>
            <a:pPr lvl="1"/>
            <a:r>
              <a:rPr lang="en-US" altLang="zh-TW" sz="2400" dirty="0">
                <a:solidFill>
                  <a:srgbClr val="C00000"/>
                </a:solidFill>
                <a:ea typeface="PMingLiU" pitchFamily="18" charset="-120"/>
              </a:rPr>
              <a:t>Fragment offset</a:t>
            </a:r>
            <a:r>
              <a:rPr lang="en-US" altLang="zh-TW" sz="2400" dirty="0">
                <a:ea typeface="PMingLiU" pitchFamily="18" charset="-120"/>
              </a:rPr>
              <a:t>: the offset of this fragment from the beginning of the original packet.</a:t>
            </a:r>
          </a:p>
          <a:p>
            <a:pPr lvl="1"/>
            <a:r>
              <a:rPr lang="en-US" altLang="zh-TW" sz="2400" dirty="0">
                <a:ea typeface="PMingLiU" pitchFamily="18" charset="-120"/>
              </a:rPr>
              <a:t>Fragments are counted </a:t>
            </a:r>
            <a:r>
              <a:rPr lang="en-US" altLang="zh-TW" sz="2400" dirty="0">
                <a:solidFill>
                  <a:srgbClr val="C00000"/>
                </a:solidFill>
                <a:ea typeface="PMingLiU" pitchFamily="18" charset="-120"/>
              </a:rPr>
              <a:t>in units of 8 octets</a:t>
            </a:r>
            <a:r>
              <a:rPr lang="en-US" altLang="zh-TW" sz="2400" dirty="0">
                <a:ea typeface="PMingLiU" pitchFamily="18" charset="-120"/>
              </a:rPr>
              <a:t>, why?</a:t>
            </a:r>
          </a:p>
          <a:p>
            <a:r>
              <a:rPr lang="en-US" altLang="zh-TW" sz="2800" dirty="0">
                <a:ea typeface="PMingLiU" pitchFamily="18" charset="-120"/>
              </a:rPr>
              <a:t>Need to identify the last fragment.</a:t>
            </a:r>
          </a:p>
          <a:p>
            <a:pPr lvl="1"/>
            <a:r>
              <a:rPr lang="en-US" altLang="zh-TW" sz="2400" dirty="0">
                <a:ea typeface="PMingLiU" pitchFamily="18" charset="-120"/>
              </a:rPr>
              <a:t>If the </a:t>
            </a:r>
            <a:r>
              <a:rPr lang="en-US" altLang="zh-TW" sz="2400" dirty="0">
                <a:solidFill>
                  <a:srgbClr val="C00000"/>
                </a:solidFill>
                <a:ea typeface="PMingLiU" pitchFamily="18" charset="-120"/>
              </a:rPr>
              <a:t>More-Fragment bit </a:t>
            </a:r>
            <a:r>
              <a:rPr lang="en-US" altLang="zh-TW" sz="2400" dirty="0">
                <a:ea typeface="PMingLiU" pitchFamily="18" charset="-120"/>
              </a:rPr>
              <a:t>(the last flag) is off, this fragment is the last fragment.</a:t>
            </a:r>
          </a:p>
          <a:p>
            <a:endParaRPr lang="en-US" dirty="0"/>
          </a:p>
        </p:txBody>
      </p:sp>
      <p:sp>
        <p:nvSpPr>
          <p:cNvPr id="4" name="Slide Number Placeholder 3">
            <a:extLst>
              <a:ext uri="{FF2B5EF4-FFF2-40B4-BE49-F238E27FC236}">
                <a16:creationId xmlns:a16="http://schemas.microsoft.com/office/drawing/2014/main" id="{AAE3FCCA-7798-4D24-B013-B44941ABF8E9}"/>
              </a:ext>
            </a:extLst>
          </p:cNvPr>
          <p:cNvSpPr>
            <a:spLocks noGrp="1"/>
          </p:cNvSpPr>
          <p:nvPr>
            <p:ph type="sldNum" sz="quarter" idx="12"/>
          </p:nvPr>
        </p:nvSpPr>
        <p:spPr/>
        <p:txBody>
          <a:bodyPr/>
          <a:lstStyle/>
          <a:p>
            <a:fld id="{48511D1B-E4DB-470C-AB1C-194405D59940}" type="slidenum">
              <a:rPr lang="en-US" smtClean="0"/>
              <a:t>34</a:t>
            </a:fld>
            <a:endParaRPr lang="en-US" dirty="0"/>
          </a:p>
        </p:txBody>
      </p:sp>
    </p:spTree>
    <p:extLst>
      <p:ext uri="{BB962C8B-B14F-4D97-AF65-F5344CB8AC3E}">
        <p14:creationId xmlns:p14="http://schemas.microsoft.com/office/powerpoint/2010/main" val="22924834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p:txBody>
          <a:bodyPr>
            <a:normAutofit/>
          </a:bodyPr>
          <a:lstStyle/>
          <a:p>
            <a:r>
              <a:rPr lang="en-US" altLang="en-US" sz="5400" dirty="0"/>
              <a:t>Fragmentation example</a:t>
            </a:r>
          </a:p>
        </p:txBody>
      </p:sp>
      <p:sp>
        <p:nvSpPr>
          <p:cNvPr id="90" name="Slide Number Placeholder 5"/>
          <p:cNvSpPr>
            <a:spLocks noGrp="1"/>
          </p:cNvSpPr>
          <p:nvPr>
            <p:ph type="sldNum" sz="quarter" idx="12"/>
          </p:nvPr>
        </p:nvSpPr>
        <p:spPr/>
        <p:txBody>
          <a:bodyPr/>
          <a:lstStyle/>
          <a:p>
            <a:fld id="{AD62A301-F235-4246-BF2A-A8F917098C3A}" type="slidenum">
              <a:rPr lang="en-US" altLang="en-US"/>
              <a:pPr/>
              <a:t>35</a:t>
            </a:fld>
            <a:endParaRPr lang="en-US" altLang="en-US" dirty="0"/>
          </a:p>
        </p:txBody>
      </p:sp>
      <p:grpSp>
        <p:nvGrpSpPr>
          <p:cNvPr id="2" name="Group 1">
            <a:extLst>
              <a:ext uri="{FF2B5EF4-FFF2-40B4-BE49-F238E27FC236}">
                <a16:creationId xmlns:a16="http://schemas.microsoft.com/office/drawing/2014/main" id="{EE9E1A48-3B12-4D07-2E90-E56E7AFC7A83}"/>
              </a:ext>
            </a:extLst>
          </p:cNvPr>
          <p:cNvGrpSpPr/>
          <p:nvPr/>
        </p:nvGrpSpPr>
        <p:grpSpPr>
          <a:xfrm>
            <a:off x="1371600" y="2057400"/>
            <a:ext cx="9120183" cy="3733806"/>
            <a:chOff x="1928817" y="2295525"/>
            <a:chExt cx="8323264" cy="3267081"/>
          </a:xfrm>
        </p:grpSpPr>
        <p:sp>
          <p:nvSpPr>
            <p:cNvPr id="213087" name="Line 95"/>
            <p:cNvSpPr>
              <a:spLocks noChangeShapeType="1"/>
            </p:cNvSpPr>
            <p:nvPr/>
          </p:nvSpPr>
          <p:spPr bwMode="auto">
            <a:xfrm>
              <a:off x="2438400" y="3052763"/>
              <a:ext cx="7162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13002" name="Freeform 10"/>
            <p:cNvSpPr>
              <a:spLocks/>
            </p:cNvSpPr>
            <p:nvPr/>
          </p:nvSpPr>
          <p:spPr bwMode="auto">
            <a:xfrm>
              <a:off x="2492381" y="4400556"/>
              <a:ext cx="504825" cy="320675"/>
            </a:xfrm>
            <a:custGeom>
              <a:avLst/>
              <a:gdLst>
                <a:gd name="T0" fmla="*/ 318 w 318"/>
                <a:gd name="T1" fmla="*/ 202 h 202"/>
                <a:gd name="T2" fmla="*/ 318 w 318"/>
                <a:gd name="T3" fmla="*/ 0 h 202"/>
                <a:gd name="T4" fmla="*/ 0 w 318"/>
                <a:gd name="T5" fmla="*/ 0 h 202"/>
                <a:gd name="T6" fmla="*/ 0 w 318"/>
                <a:gd name="T7" fmla="*/ 202 h 202"/>
                <a:gd name="T8" fmla="*/ 318 w 318"/>
                <a:gd name="T9" fmla="*/ 202 h 202"/>
                <a:gd name="T10" fmla="*/ 318 w 318"/>
                <a:gd name="T11" fmla="*/ 202 h 202"/>
              </a:gdLst>
              <a:ahLst/>
              <a:cxnLst>
                <a:cxn ang="0">
                  <a:pos x="T0" y="T1"/>
                </a:cxn>
                <a:cxn ang="0">
                  <a:pos x="T2" y="T3"/>
                </a:cxn>
                <a:cxn ang="0">
                  <a:pos x="T4" y="T5"/>
                </a:cxn>
                <a:cxn ang="0">
                  <a:pos x="T6" y="T7"/>
                </a:cxn>
                <a:cxn ang="0">
                  <a:pos x="T8" y="T9"/>
                </a:cxn>
                <a:cxn ang="0">
                  <a:pos x="T10" y="T11"/>
                </a:cxn>
              </a:cxnLst>
              <a:rect l="0" t="0" r="r" b="b"/>
              <a:pathLst>
                <a:path w="318" h="202">
                  <a:moveTo>
                    <a:pt x="318" y="202"/>
                  </a:moveTo>
                  <a:lnTo>
                    <a:pt x="318" y="0"/>
                  </a:lnTo>
                  <a:lnTo>
                    <a:pt x="0" y="0"/>
                  </a:lnTo>
                  <a:lnTo>
                    <a:pt x="0" y="202"/>
                  </a:lnTo>
                  <a:lnTo>
                    <a:pt x="318" y="202"/>
                  </a:lnTo>
                  <a:lnTo>
                    <a:pt x="318" y="202"/>
                  </a:ln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213003" name="Freeform 11"/>
            <p:cNvSpPr>
              <a:spLocks/>
            </p:cNvSpPr>
            <p:nvPr/>
          </p:nvSpPr>
          <p:spPr bwMode="auto">
            <a:xfrm>
              <a:off x="2492381" y="4400556"/>
              <a:ext cx="504825" cy="320675"/>
            </a:xfrm>
            <a:custGeom>
              <a:avLst/>
              <a:gdLst>
                <a:gd name="T0" fmla="*/ 318 w 318"/>
                <a:gd name="T1" fmla="*/ 202 h 202"/>
                <a:gd name="T2" fmla="*/ 318 w 318"/>
                <a:gd name="T3" fmla="*/ 0 h 202"/>
                <a:gd name="T4" fmla="*/ 0 w 318"/>
                <a:gd name="T5" fmla="*/ 0 h 202"/>
                <a:gd name="T6" fmla="*/ 0 w 318"/>
                <a:gd name="T7" fmla="*/ 202 h 202"/>
                <a:gd name="T8" fmla="*/ 318 w 318"/>
                <a:gd name="T9" fmla="*/ 202 h 202"/>
                <a:gd name="T10" fmla="*/ 318 w 318"/>
                <a:gd name="T11" fmla="*/ 202 h 202"/>
              </a:gdLst>
              <a:ahLst/>
              <a:cxnLst>
                <a:cxn ang="0">
                  <a:pos x="T0" y="T1"/>
                </a:cxn>
                <a:cxn ang="0">
                  <a:pos x="T2" y="T3"/>
                </a:cxn>
                <a:cxn ang="0">
                  <a:pos x="T4" y="T5"/>
                </a:cxn>
                <a:cxn ang="0">
                  <a:pos x="T6" y="T7"/>
                </a:cxn>
                <a:cxn ang="0">
                  <a:pos x="T8" y="T9"/>
                </a:cxn>
                <a:cxn ang="0">
                  <a:pos x="T10" y="T11"/>
                </a:cxn>
              </a:cxnLst>
              <a:rect l="0" t="0" r="r" b="b"/>
              <a:pathLst>
                <a:path w="318" h="202">
                  <a:moveTo>
                    <a:pt x="318" y="202"/>
                  </a:moveTo>
                  <a:lnTo>
                    <a:pt x="318" y="0"/>
                  </a:lnTo>
                  <a:lnTo>
                    <a:pt x="0" y="0"/>
                  </a:lnTo>
                  <a:lnTo>
                    <a:pt x="0" y="202"/>
                  </a:lnTo>
                  <a:lnTo>
                    <a:pt x="318" y="202"/>
                  </a:lnTo>
                  <a:lnTo>
                    <a:pt x="318"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04" name="Freeform 12"/>
            <p:cNvSpPr>
              <a:spLocks/>
            </p:cNvSpPr>
            <p:nvPr/>
          </p:nvSpPr>
          <p:spPr bwMode="auto">
            <a:xfrm>
              <a:off x="4503744" y="4400556"/>
              <a:ext cx="503237" cy="320675"/>
            </a:xfrm>
            <a:custGeom>
              <a:avLst/>
              <a:gdLst>
                <a:gd name="T0" fmla="*/ 317 w 317"/>
                <a:gd name="T1" fmla="*/ 202 h 202"/>
                <a:gd name="T2" fmla="*/ 317 w 317"/>
                <a:gd name="T3" fmla="*/ 0 h 202"/>
                <a:gd name="T4" fmla="*/ 0 w 317"/>
                <a:gd name="T5" fmla="*/ 0 h 202"/>
                <a:gd name="T6" fmla="*/ 0 w 317"/>
                <a:gd name="T7" fmla="*/ 202 h 202"/>
                <a:gd name="T8" fmla="*/ 317 w 317"/>
                <a:gd name="T9" fmla="*/ 202 h 202"/>
                <a:gd name="T10" fmla="*/ 317 w 317"/>
                <a:gd name="T11" fmla="*/ 202 h 202"/>
              </a:gdLst>
              <a:ahLst/>
              <a:cxnLst>
                <a:cxn ang="0">
                  <a:pos x="T0" y="T1"/>
                </a:cxn>
                <a:cxn ang="0">
                  <a:pos x="T2" y="T3"/>
                </a:cxn>
                <a:cxn ang="0">
                  <a:pos x="T4" y="T5"/>
                </a:cxn>
                <a:cxn ang="0">
                  <a:pos x="T6" y="T7"/>
                </a:cxn>
                <a:cxn ang="0">
                  <a:pos x="T8" y="T9"/>
                </a:cxn>
                <a:cxn ang="0">
                  <a:pos x="T10" y="T11"/>
                </a:cxn>
              </a:cxnLst>
              <a:rect l="0" t="0" r="r" b="b"/>
              <a:pathLst>
                <a:path w="317" h="202">
                  <a:moveTo>
                    <a:pt x="317" y="202"/>
                  </a:moveTo>
                  <a:lnTo>
                    <a:pt x="317" y="0"/>
                  </a:lnTo>
                  <a:lnTo>
                    <a:pt x="0" y="0"/>
                  </a:lnTo>
                  <a:lnTo>
                    <a:pt x="0" y="202"/>
                  </a:lnTo>
                  <a:lnTo>
                    <a:pt x="317" y="202"/>
                  </a:lnTo>
                  <a:lnTo>
                    <a:pt x="317" y="202"/>
                  </a:ln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213005" name="Freeform 13"/>
            <p:cNvSpPr>
              <a:spLocks/>
            </p:cNvSpPr>
            <p:nvPr/>
          </p:nvSpPr>
          <p:spPr bwMode="auto">
            <a:xfrm>
              <a:off x="4503744" y="4400556"/>
              <a:ext cx="503237" cy="320675"/>
            </a:xfrm>
            <a:custGeom>
              <a:avLst/>
              <a:gdLst>
                <a:gd name="T0" fmla="*/ 317 w 317"/>
                <a:gd name="T1" fmla="*/ 202 h 202"/>
                <a:gd name="T2" fmla="*/ 317 w 317"/>
                <a:gd name="T3" fmla="*/ 0 h 202"/>
                <a:gd name="T4" fmla="*/ 0 w 317"/>
                <a:gd name="T5" fmla="*/ 0 h 202"/>
                <a:gd name="T6" fmla="*/ 0 w 317"/>
                <a:gd name="T7" fmla="*/ 202 h 202"/>
                <a:gd name="T8" fmla="*/ 317 w 317"/>
                <a:gd name="T9" fmla="*/ 202 h 202"/>
                <a:gd name="T10" fmla="*/ 317 w 317"/>
                <a:gd name="T11" fmla="*/ 202 h 202"/>
              </a:gdLst>
              <a:ahLst/>
              <a:cxnLst>
                <a:cxn ang="0">
                  <a:pos x="T0" y="T1"/>
                </a:cxn>
                <a:cxn ang="0">
                  <a:pos x="T2" y="T3"/>
                </a:cxn>
                <a:cxn ang="0">
                  <a:pos x="T4" y="T5"/>
                </a:cxn>
                <a:cxn ang="0">
                  <a:pos x="T6" y="T7"/>
                </a:cxn>
                <a:cxn ang="0">
                  <a:pos x="T8" y="T9"/>
                </a:cxn>
                <a:cxn ang="0">
                  <a:pos x="T10" y="T11"/>
                </a:cxn>
              </a:cxnLst>
              <a:rect l="0" t="0" r="r" b="b"/>
              <a:pathLst>
                <a:path w="317" h="202">
                  <a:moveTo>
                    <a:pt x="317" y="202"/>
                  </a:moveTo>
                  <a:lnTo>
                    <a:pt x="317" y="0"/>
                  </a:lnTo>
                  <a:lnTo>
                    <a:pt x="0" y="0"/>
                  </a:lnTo>
                  <a:lnTo>
                    <a:pt x="0" y="202"/>
                  </a:lnTo>
                  <a:lnTo>
                    <a:pt x="317" y="202"/>
                  </a:lnTo>
                  <a:lnTo>
                    <a:pt x="317"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06" name="Freeform 14"/>
            <p:cNvSpPr>
              <a:spLocks/>
            </p:cNvSpPr>
            <p:nvPr/>
          </p:nvSpPr>
          <p:spPr bwMode="auto">
            <a:xfrm>
              <a:off x="6335719" y="4400556"/>
              <a:ext cx="511175" cy="320675"/>
            </a:xfrm>
            <a:custGeom>
              <a:avLst/>
              <a:gdLst>
                <a:gd name="T0" fmla="*/ 318 w 322"/>
                <a:gd name="T1" fmla="*/ 202 h 202"/>
                <a:gd name="T2" fmla="*/ 322 w 322"/>
                <a:gd name="T3" fmla="*/ 0 h 202"/>
                <a:gd name="T4" fmla="*/ 0 w 322"/>
                <a:gd name="T5" fmla="*/ 0 h 202"/>
                <a:gd name="T6" fmla="*/ 0 w 322"/>
                <a:gd name="T7" fmla="*/ 202 h 202"/>
                <a:gd name="T8" fmla="*/ 322 w 322"/>
                <a:gd name="T9" fmla="*/ 202 h 202"/>
                <a:gd name="T10" fmla="*/ 322 w 322"/>
                <a:gd name="T11" fmla="*/ 202 h 202"/>
                <a:gd name="T12" fmla="*/ 318 w 322"/>
                <a:gd name="T13" fmla="*/ 202 h 202"/>
              </a:gdLst>
              <a:ahLst/>
              <a:cxnLst>
                <a:cxn ang="0">
                  <a:pos x="T0" y="T1"/>
                </a:cxn>
                <a:cxn ang="0">
                  <a:pos x="T2" y="T3"/>
                </a:cxn>
                <a:cxn ang="0">
                  <a:pos x="T4" y="T5"/>
                </a:cxn>
                <a:cxn ang="0">
                  <a:pos x="T6" y="T7"/>
                </a:cxn>
                <a:cxn ang="0">
                  <a:pos x="T8" y="T9"/>
                </a:cxn>
                <a:cxn ang="0">
                  <a:pos x="T10" y="T11"/>
                </a:cxn>
                <a:cxn ang="0">
                  <a:pos x="T12" y="T13"/>
                </a:cxn>
              </a:cxnLst>
              <a:rect l="0" t="0" r="r" b="b"/>
              <a:pathLst>
                <a:path w="322" h="202">
                  <a:moveTo>
                    <a:pt x="318" y="202"/>
                  </a:moveTo>
                  <a:lnTo>
                    <a:pt x="322" y="0"/>
                  </a:lnTo>
                  <a:lnTo>
                    <a:pt x="0" y="0"/>
                  </a:lnTo>
                  <a:lnTo>
                    <a:pt x="0" y="202"/>
                  </a:lnTo>
                  <a:lnTo>
                    <a:pt x="322" y="202"/>
                  </a:lnTo>
                  <a:lnTo>
                    <a:pt x="322" y="202"/>
                  </a:lnTo>
                  <a:lnTo>
                    <a:pt x="318" y="202"/>
                  </a:ln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213007" name="Freeform 15"/>
            <p:cNvSpPr>
              <a:spLocks/>
            </p:cNvSpPr>
            <p:nvPr/>
          </p:nvSpPr>
          <p:spPr bwMode="auto">
            <a:xfrm>
              <a:off x="6335719" y="4400556"/>
              <a:ext cx="511175" cy="320675"/>
            </a:xfrm>
            <a:custGeom>
              <a:avLst/>
              <a:gdLst>
                <a:gd name="T0" fmla="*/ 318 w 322"/>
                <a:gd name="T1" fmla="*/ 202 h 202"/>
                <a:gd name="T2" fmla="*/ 322 w 322"/>
                <a:gd name="T3" fmla="*/ 0 h 202"/>
                <a:gd name="T4" fmla="*/ 0 w 322"/>
                <a:gd name="T5" fmla="*/ 0 h 202"/>
                <a:gd name="T6" fmla="*/ 0 w 322"/>
                <a:gd name="T7" fmla="*/ 202 h 202"/>
                <a:gd name="T8" fmla="*/ 322 w 322"/>
                <a:gd name="T9" fmla="*/ 202 h 202"/>
                <a:gd name="T10" fmla="*/ 322 w 322"/>
                <a:gd name="T11" fmla="*/ 202 h 202"/>
              </a:gdLst>
              <a:ahLst/>
              <a:cxnLst>
                <a:cxn ang="0">
                  <a:pos x="T0" y="T1"/>
                </a:cxn>
                <a:cxn ang="0">
                  <a:pos x="T2" y="T3"/>
                </a:cxn>
                <a:cxn ang="0">
                  <a:pos x="T4" y="T5"/>
                </a:cxn>
                <a:cxn ang="0">
                  <a:pos x="T6" y="T7"/>
                </a:cxn>
                <a:cxn ang="0">
                  <a:pos x="T8" y="T9"/>
                </a:cxn>
                <a:cxn ang="0">
                  <a:pos x="T10" y="T11"/>
                </a:cxn>
              </a:cxnLst>
              <a:rect l="0" t="0" r="r" b="b"/>
              <a:pathLst>
                <a:path w="322" h="202">
                  <a:moveTo>
                    <a:pt x="318" y="202"/>
                  </a:moveTo>
                  <a:lnTo>
                    <a:pt x="322" y="0"/>
                  </a:lnTo>
                  <a:lnTo>
                    <a:pt x="0" y="0"/>
                  </a:lnTo>
                  <a:lnTo>
                    <a:pt x="0" y="202"/>
                  </a:lnTo>
                  <a:lnTo>
                    <a:pt x="322" y="202"/>
                  </a:lnTo>
                  <a:lnTo>
                    <a:pt x="322"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08" name="Freeform 16"/>
            <p:cNvSpPr>
              <a:spLocks/>
            </p:cNvSpPr>
            <p:nvPr/>
          </p:nvSpPr>
          <p:spPr bwMode="auto">
            <a:xfrm>
              <a:off x="6335719" y="5241931"/>
              <a:ext cx="511175" cy="320675"/>
            </a:xfrm>
            <a:custGeom>
              <a:avLst/>
              <a:gdLst>
                <a:gd name="T0" fmla="*/ 318 w 322"/>
                <a:gd name="T1" fmla="*/ 198 h 202"/>
                <a:gd name="T2" fmla="*/ 322 w 322"/>
                <a:gd name="T3" fmla="*/ 0 h 202"/>
                <a:gd name="T4" fmla="*/ 0 w 322"/>
                <a:gd name="T5" fmla="*/ 0 h 202"/>
                <a:gd name="T6" fmla="*/ 0 w 322"/>
                <a:gd name="T7" fmla="*/ 202 h 202"/>
                <a:gd name="T8" fmla="*/ 322 w 322"/>
                <a:gd name="T9" fmla="*/ 202 h 202"/>
                <a:gd name="T10" fmla="*/ 322 w 322"/>
                <a:gd name="T11" fmla="*/ 202 h 202"/>
                <a:gd name="T12" fmla="*/ 318 w 322"/>
                <a:gd name="T13" fmla="*/ 198 h 202"/>
              </a:gdLst>
              <a:ahLst/>
              <a:cxnLst>
                <a:cxn ang="0">
                  <a:pos x="T0" y="T1"/>
                </a:cxn>
                <a:cxn ang="0">
                  <a:pos x="T2" y="T3"/>
                </a:cxn>
                <a:cxn ang="0">
                  <a:pos x="T4" y="T5"/>
                </a:cxn>
                <a:cxn ang="0">
                  <a:pos x="T6" y="T7"/>
                </a:cxn>
                <a:cxn ang="0">
                  <a:pos x="T8" y="T9"/>
                </a:cxn>
                <a:cxn ang="0">
                  <a:pos x="T10" y="T11"/>
                </a:cxn>
                <a:cxn ang="0">
                  <a:pos x="T12" y="T13"/>
                </a:cxn>
              </a:cxnLst>
              <a:rect l="0" t="0" r="r" b="b"/>
              <a:pathLst>
                <a:path w="322" h="202">
                  <a:moveTo>
                    <a:pt x="318" y="198"/>
                  </a:moveTo>
                  <a:lnTo>
                    <a:pt x="322" y="0"/>
                  </a:lnTo>
                  <a:lnTo>
                    <a:pt x="0" y="0"/>
                  </a:lnTo>
                  <a:lnTo>
                    <a:pt x="0" y="202"/>
                  </a:lnTo>
                  <a:lnTo>
                    <a:pt x="322" y="202"/>
                  </a:lnTo>
                  <a:lnTo>
                    <a:pt x="322" y="202"/>
                  </a:lnTo>
                  <a:lnTo>
                    <a:pt x="318" y="198"/>
                  </a:ln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213009" name="Freeform 17"/>
            <p:cNvSpPr>
              <a:spLocks/>
            </p:cNvSpPr>
            <p:nvPr/>
          </p:nvSpPr>
          <p:spPr bwMode="auto">
            <a:xfrm>
              <a:off x="6335719" y="5241931"/>
              <a:ext cx="511175" cy="320675"/>
            </a:xfrm>
            <a:custGeom>
              <a:avLst/>
              <a:gdLst>
                <a:gd name="T0" fmla="*/ 318 w 322"/>
                <a:gd name="T1" fmla="*/ 198 h 202"/>
                <a:gd name="T2" fmla="*/ 322 w 322"/>
                <a:gd name="T3" fmla="*/ 0 h 202"/>
                <a:gd name="T4" fmla="*/ 0 w 322"/>
                <a:gd name="T5" fmla="*/ 0 h 202"/>
                <a:gd name="T6" fmla="*/ 0 w 322"/>
                <a:gd name="T7" fmla="*/ 202 h 202"/>
                <a:gd name="T8" fmla="*/ 322 w 322"/>
                <a:gd name="T9" fmla="*/ 202 h 202"/>
                <a:gd name="T10" fmla="*/ 322 w 322"/>
                <a:gd name="T11" fmla="*/ 202 h 202"/>
              </a:gdLst>
              <a:ahLst/>
              <a:cxnLst>
                <a:cxn ang="0">
                  <a:pos x="T0" y="T1"/>
                </a:cxn>
                <a:cxn ang="0">
                  <a:pos x="T2" y="T3"/>
                </a:cxn>
                <a:cxn ang="0">
                  <a:pos x="T4" y="T5"/>
                </a:cxn>
                <a:cxn ang="0">
                  <a:pos x="T6" y="T7"/>
                </a:cxn>
                <a:cxn ang="0">
                  <a:pos x="T8" y="T9"/>
                </a:cxn>
                <a:cxn ang="0">
                  <a:pos x="T10" y="T11"/>
                </a:cxn>
              </a:cxnLst>
              <a:rect l="0" t="0" r="r" b="b"/>
              <a:pathLst>
                <a:path w="322" h="202">
                  <a:moveTo>
                    <a:pt x="318" y="198"/>
                  </a:moveTo>
                  <a:lnTo>
                    <a:pt x="322" y="0"/>
                  </a:lnTo>
                  <a:lnTo>
                    <a:pt x="0" y="0"/>
                  </a:lnTo>
                  <a:lnTo>
                    <a:pt x="0" y="202"/>
                  </a:lnTo>
                  <a:lnTo>
                    <a:pt x="322" y="202"/>
                  </a:lnTo>
                  <a:lnTo>
                    <a:pt x="322"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10" name="Freeform 18"/>
            <p:cNvSpPr>
              <a:spLocks/>
            </p:cNvSpPr>
            <p:nvPr/>
          </p:nvSpPr>
          <p:spPr bwMode="auto">
            <a:xfrm>
              <a:off x="6335719" y="4821243"/>
              <a:ext cx="511175" cy="320675"/>
            </a:xfrm>
            <a:custGeom>
              <a:avLst/>
              <a:gdLst>
                <a:gd name="T0" fmla="*/ 318 w 322"/>
                <a:gd name="T1" fmla="*/ 202 h 202"/>
                <a:gd name="T2" fmla="*/ 322 w 322"/>
                <a:gd name="T3" fmla="*/ 0 h 202"/>
                <a:gd name="T4" fmla="*/ 0 w 322"/>
                <a:gd name="T5" fmla="*/ 0 h 202"/>
                <a:gd name="T6" fmla="*/ 0 w 322"/>
                <a:gd name="T7" fmla="*/ 202 h 202"/>
                <a:gd name="T8" fmla="*/ 322 w 322"/>
                <a:gd name="T9" fmla="*/ 202 h 202"/>
                <a:gd name="T10" fmla="*/ 322 w 322"/>
                <a:gd name="T11" fmla="*/ 202 h 202"/>
                <a:gd name="T12" fmla="*/ 318 w 322"/>
                <a:gd name="T13" fmla="*/ 202 h 202"/>
              </a:gdLst>
              <a:ahLst/>
              <a:cxnLst>
                <a:cxn ang="0">
                  <a:pos x="T0" y="T1"/>
                </a:cxn>
                <a:cxn ang="0">
                  <a:pos x="T2" y="T3"/>
                </a:cxn>
                <a:cxn ang="0">
                  <a:pos x="T4" y="T5"/>
                </a:cxn>
                <a:cxn ang="0">
                  <a:pos x="T6" y="T7"/>
                </a:cxn>
                <a:cxn ang="0">
                  <a:pos x="T8" y="T9"/>
                </a:cxn>
                <a:cxn ang="0">
                  <a:pos x="T10" y="T11"/>
                </a:cxn>
                <a:cxn ang="0">
                  <a:pos x="T12" y="T13"/>
                </a:cxn>
              </a:cxnLst>
              <a:rect l="0" t="0" r="r" b="b"/>
              <a:pathLst>
                <a:path w="322" h="202">
                  <a:moveTo>
                    <a:pt x="318" y="202"/>
                  </a:moveTo>
                  <a:lnTo>
                    <a:pt x="322" y="0"/>
                  </a:lnTo>
                  <a:lnTo>
                    <a:pt x="0" y="0"/>
                  </a:lnTo>
                  <a:lnTo>
                    <a:pt x="0" y="202"/>
                  </a:lnTo>
                  <a:lnTo>
                    <a:pt x="322" y="202"/>
                  </a:lnTo>
                  <a:lnTo>
                    <a:pt x="322" y="202"/>
                  </a:lnTo>
                  <a:lnTo>
                    <a:pt x="318" y="202"/>
                  </a:ln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213011" name="Freeform 19"/>
            <p:cNvSpPr>
              <a:spLocks/>
            </p:cNvSpPr>
            <p:nvPr/>
          </p:nvSpPr>
          <p:spPr bwMode="auto">
            <a:xfrm>
              <a:off x="6335719" y="4821243"/>
              <a:ext cx="511175" cy="320675"/>
            </a:xfrm>
            <a:custGeom>
              <a:avLst/>
              <a:gdLst>
                <a:gd name="T0" fmla="*/ 318 w 322"/>
                <a:gd name="T1" fmla="*/ 202 h 202"/>
                <a:gd name="T2" fmla="*/ 322 w 322"/>
                <a:gd name="T3" fmla="*/ 0 h 202"/>
                <a:gd name="T4" fmla="*/ 0 w 322"/>
                <a:gd name="T5" fmla="*/ 0 h 202"/>
                <a:gd name="T6" fmla="*/ 0 w 322"/>
                <a:gd name="T7" fmla="*/ 202 h 202"/>
                <a:gd name="T8" fmla="*/ 322 w 322"/>
                <a:gd name="T9" fmla="*/ 202 h 202"/>
                <a:gd name="T10" fmla="*/ 322 w 322"/>
                <a:gd name="T11" fmla="*/ 202 h 202"/>
              </a:gdLst>
              <a:ahLst/>
              <a:cxnLst>
                <a:cxn ang="0">
                  <a:pos x="T0" y="T1"/>
                </a:cxn>
                <a:cxn ang="0">
                  <a:pos x="T2" y="T3"/>
                </a:cxn>
                <a:cxn ang="0">
                  <a:pos x="T4" y="T5"/>
                </a:cxn>
                <a:cxn ang="0">
                  <a:pos x="T6" y="T7"/>
                </a:cxn>
                <a:cxn ang="0">
                  <a:pos x="T8" y="T9"/>
                </a:cxn>
                <a:cxn ang="0">
                  <a:pos x="T10" y="T11"/>
                </a:cxn>
              </a:cxnLst>
              <a:rect l="0" t="0" r="r" b="b"/>
              <a:pathLst>
                <a:path w="322" h="202">
                  <a:moveTo>
                    <a:pt x="318" y="202"/>
                  </a:moveTo>
                  <a:lnTo>
                    <a:pt x="322" y="0"/>
                  </a:lnTo>
                  <a:lnTo>
                    <a:pt x="0" y="0"/>
                  </a:lnTo>
                  <a:lnTo>
                    <a:pt x="0" y="202"/>
                  </a:lnTo>
                  <a:lnTo>
                    <a:pt x="322" y="202"/>
                  </a:lnTo>
                  <a:lnTo>
                    <a:pt x="322"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12" name="Freeform 20"/>
            <p:cNvSpPr>
              <a:spLocks/>
            </p:cNvSpPr>
            <p:nvPr/>
          </p:nvSpPr>
          <p:spPr bwMode="auto">
            <a:xfrm>
              <a:off x="8364545" y="4400556"/>
              <a:ext cx="504825" cy="320675"/>
            </a:xfrm>
            <a:custGeom>
              <a:avLst/>
              <a:gdLst>
                <a:gd name="T0" fmla="*/ 318 w 318"/>
                <a:gd name="T1" fmla="*/ 202 h 202"/>
                <a:gd name="T2" fmla="*/ 318 w 318"/>
                <a:gd name="T3" fmla="*/ 0 h 202"/>
                <a:gd name="T4" fmla="*/ 0 w 318"/>
                <a:gd name="T5" fmla="*/ 0 h 202"/>
                <a:gd name="T6" fmla="*/ 0 w 318"/>
                <a:gd name="T7" fmla="*/ 202 h 202"/>
                <a:gd name="T8" fmla="*/ 318 w 318"/>
                <a:gd name="T9" fmla="*/ 202 h 202"/>
                <a:gd name="T10" fmla="*/ 318 w 318"/>
                <a:gd name="T11" fmla="*/ 202 h 202"/>
              </a:gdLst>
              <a:ahLst/>
              <a:cxnLst>
                <a:cxn ang="0">
                  <a:pos x="T0" y="T1"/>
                </a:cxn>
                <a:cxn ang="0">
                  <a:pos x="T2" y="T3"/>
                </a:cxn>
                <a:cxn ang="0">
                  <a:pos x="T4" y="T5"/>
                </a:cxn>
                <a:cxn ang="0">
                  <a:pos x="T6" y="T7"/>
                </a:cxn>
                <a:cxn ang="0">
                  <a:pos x="T8" y="T9"/>
                </a:cxn>
                <a:cxn ang="0">
                  <a:pos x="T10" y="T11"/>
                </a:cxn>
              </a:cxnLst>
              <a:rect l="0" t="0" r="r" b="b"/>
              <a:pathLst>
                <a:path w="318" h="202">
                  <a:moveTo>
                    <a:pt x="318" y="202"/>
                  </a:moveTo>
                  <a:lnTo>
                    <a:pt x="318" y="0"/>
                  </a:lnTo>
                  <a:lnTo>
                    <a:pt x="0" y="0"/>
                  </a:lnTo>
                  <a:lnTo>
                    <a:pt x="0" y="202"/>
                  </a:lnTo>
                  <a:lnTo>
                    <a:pt x="318" y="202"/>
                  </a:lnTo>
                  <a:lnTo>
                    <a:pt x="318" y="202"/>
                  </a:ln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213013" name="Freeform 21"/>
            <p:cNvSpPr>
              <a:spLocks/>
            </p:cNvSpPr>
            <p:nvPr/>
          </p:nvSpPr>
          <p:spPr bwMode="auto">
            <a:xfrm>
              <a:off x="8364545" y="4400556"/>
              <a:ext cx="504825" cy="320675"/>
            </a:xfrm>
            <a:custGeom>
              <a:avLst/>
              <a:gdLst>
                <a:gd name="T0" fmla="*/ 318 w 318"/>
                <a:gd name="T1" fmla="*/ 202 h 202"/>
                <a:gd name="T2" fmla="*/ 318 w 318"/>
                <a:gd name="T3" fmla="*/ 0 h 202"/>
                <a:gd name="T4" fmla="*/ 0 w 318"/>
                <a:gd name="T5" fmla="*/ 0 h 202"/>
                <a:gd name="T6" fmla="*/ 0 w 318"/>
                <a:gd name="T7" fmla="*/ 202 h 202"/>
                <a:gd name="T8" fmla="*/ 318 w 318"/>
                <a:gd name="T9" fmla="*/ 202 h 202"/>
                <a:gd name="T10" fmla="*/ 318 w 318"/>
                <a:gd name="T11" fmla="*/ 202 h 202"/>
              </a:gdLst>
              <a:ahLst/>
              <a:cxnLst>
                <a:cxn ang="0">
                  <a:pos x="T0" y="T1"/>
                </a:cxn>
                <a:cxn ang="0">
                  <a:pos x="T2" y="T3"/>
                </a:cxn>
                <a:cxn ang="0">
                  <a:pos x="T4" y="T5"/>
                </a:cxn>
                <a:cxn ang="0">
                  <a:pos x="T6" y="T7"/>
                </a:cxn>
                <a:cxn ang="0">
                  <a:pos x="T8" y="T9"/>
                </a:cxn>
                <a:cxn ang="0">
                  <a:pos x="T10" y="T11"/>
                </a:cxn>
              </a:cxnLst>
              <a:rect l="0" t="0" r="r" b="b"/>
              <a:pathLst>
                <a:path w="318" h="202">
                  <a:moveTo>
                    <a:pt x="318" y="202"/>
                  </a:moveTo>
                  <a:lnTo>
                    <a:pt x="318" y="0"/>
                  </a:lnTo>
                  <a:lnTo>
                    <a:pt x="0" y="0"/>
                  </a:lnTo>
                  <a:lnTo>
                    <a:pt x="0" y="202"/>
                  </a:lnTo>
                  <a:lnTo>
                    <a:pt x="318" y="202"/>
                  </a:lnTo>
                  <a:lnTo>
                    <a:pt x="318"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14" name="Freeform 22"/>
            <p:cNvSpPr>
              <a:spLocks/>
            </p:cNvSpPr>
            <p:nvPr/>
          </p:nvSpPr>
          <p:spPr bwMode="auto">
            <a:xfrm>
              <a:off x="8364545" y="5241931"/>
              <a:ext cx="504825" cy="320675"/>
            </a:xfrm>
            <a:custGeom>
              <a:avLst/>
              <a:gdLst>
                <a:gd name="T0" fmla="*/ 318 w 318"/>
                <a:gd name="T1" fmla="*/ 198 h 202"/>
                <a:gd name="T2" fmla="*/ 318 w 318"/>
                <a:gd name="T3" fmla="*/ 0 h 202"/>
                <a:gd name="T4" fmla="*/ 0 w 318"/>
                <a:gd name="T5" fmla="*/ 0 h 202"/>
                <a:gd name="T6" fmla="*/ 0 w 318"/>
                <a:gd name="T7" fmla="*/ 202 h 202"/>
                <a:gd name="T8" fmla="*/ 318 w 318"/>
                <a:gd name="T9" fmla="*/ 202 h 202"/>
                <a:gd name="T10" fmla="*/ 318 w 318"/>
                <a:gd name="T11" fmla="*/ 202 h 202"/>
                <a:gd name="T12" fmla="*/ 318 w 318"/>
                <a:gd name="T13" fmla="*/ 198 h 202"/>
              </a:gdLst>
              <a:ahLst/>
              <a:cxnLst>
                <a:cxn ang="0">
                  <a:pos x="T0" y="T1"/>
                </a:cxn>
                <a:cxn ang="0">
                  <a:pos x="T2" y="T3"/>
                </a:cxn>
                <a:cxn ang="0">
                  <a:pos x="T4" y="T5"/>
                </a:cxn>
                <a:cxn ang="0">
                  <a:pos x="T6" y="T7"/>
                </a:cxn>
                <a:cxn ang="0">
                  <a:pos x="T8" y="T9"/>
                </a:cxn>
                <a:cxn ang="0">
                  <a:pos x="T10" y="T11"/>
                </a:cxn>
                <a:cxn ang="0">
                  <a:pos x="T12" y="T13"/>
                </a:cxn>
              </a:cxnLst>
              <a:rect l="0" t="0" r="r" b="b"/>
              <a:pathLst>
                <a:path w="318" h="202">
                  <a:moveTo>
                    <a:pt x="318" y="198"/>
                  </a:moveTo>
                  <a:lnTo>
                    <a:pt x="318" y="0"/>
                  </a:lnTo>
                  <a:lnTo>
                    <a:pt x="0" y="0"/>
                  </a:lnTo>
                  <a:lnTo>
                    <a:pt x="0" y="202"/>
                  </a:lnTo>
                  <a:lnTo>
                    <a:pt x="318" y="202"/>
                  </a:lnTo>
                  <a:lnTo>
                    <a:pt x="318" y="202"/>
                  </a:lnTo>
                  <a:lnTo>
                    <a:pt x="318" y="198"/>
                  </a:ln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213015" name="Freeform 23"/>
            <p:cNvSpPr>
              <a:spLocks/>
            </p:cNvSpPr>
            <p:nvPr/>
          </p:nvSpPr>
          <p:spPr bwMode="auto">
            <a:xfrm>
              <a:off x="8364545" y="5241931"/>
              <a:ext cx="504825" cy="320675"/>
            </a:xfrm>
            <a:custGeom>
              <a:avLst/>
              <a:gdLst>
                <a:gd name="T0" fmla="*/ 318 w 318"/>
                <a:gd name="T1" fmla="*/ 198 h 202"/>
                <a:gd name="T2" fmla="*/ 318 w 318"/>
                <a:gd name="T3" fmla="*/ 0 h 202"/>
                <a:gd name="T4" fmla="*/ 0 w 318"/>
                <a:gd name="T5" fmla="*/ 0 h 202"/>
                <a:gd name="T6" fmla="*/ 0 w 318"/>
                <a:gd name="T7" fmla="*/ 202 h 202"/>
                <a:gd name="T8" fmla="*/ 318 w 318"/>
                <a:gd name="T9" fmla="*/ 202 h 202"/>
                <a:gd name="T10" fmla="*/ 318 w 318"/>
                <a:gd name="T11" fmla="*/ 202 h 202"/>
              </a:gdLst>
              <a:ahLst/>
              <a:cxnLst>
                <a:cxn ang="0">
                  <a:pos x="T0" y="T1"/>
                </a:cxn>
                <a:cxn ang="0">
                  <a:pos x="T2" y="T3"/>
                </a:cxn>
                <a:cxn ang="0">
                  <a:pos x="T4" y="T5"/>
                </a:cxn>
                <a:cxn ang="0">
                  <a:pos x="T6" y="T7"/>
                </a:cxn>
                <a:cxn ang="0">
                  <a:pos x="T8" y="T9"/>
                </a:cxn>
                <a:cxn ang="0">
                  <a:pos x="T10" y="T11"/>
                </a:cxn>
              </a:cxnLst>
              <a:rect l="0" t="0" r="r" b="b"/>
              <a:pathLst>
                <a:path w="318" h="202">
                  <a:moveTo>
                    <a:pt x="318" y="198"/>
                  </a:moveTo>
                  <a:lnTo>
                    <a:pt x="318" y="0"/>
                  </a:lnTo>
                  <a:lnTo>
                    <a:pt x="0" y="0"/>
                  </a:lnTo>
                  <a:lnTo>
                    <a:pt x="0" y="202"/>
                  </a:lnTo>
                  <a:lnTo>
                    <a:pt x="318" y="202"/>
                  </a:lnTo>
                  <a:lnTo>
                    <a:pt x="318"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16" name="Freeform 24"/>
            <p:cNvSpPr>
              <a:spLocks/>
            </p:cNvSpPr>
            <p:nvPr/>
          </p:nvSpPr>
          <p:spPr bwMode="auto">
            <a:xfrm>
              <a:off x="8364545" y="4821243"/>
              <a:ext cx="504825" cy="320675"/>
            </a:xfrm>
            <a:custGeom>
              <a:avLst/>
              <a:gdLst>
                <a:gd name="T0" fmla="*/ 318 w 318"/>
                <a:gd name="T1" fmla="*/ 202 h 202"/>
                <a:gd name="T2" fmla="*/ 318 w 318"/>
                <a:gd name="T3" fmla="*/ 0 h 202"/>
                <a:gd name="T4" fmla="*/ 0 w 318"/>
                <a:gd name="T5" fmla="*/ 0 h 202"/>
                <a:gd name="T6" fmla="*/ 0 w 318"/>
                <a:gd name="T7" fmla="*/ 202 h 202"/>
                <a:gd name="T8" fmla="*/ 318 w 318"/>
                <a:gd name="T9" fmla="*/ 202 h 202"/>
                <a:gd name="T10" fmla="*/ 318 w 318"/>
                <a:gd name="T11" fmla="*/ 202 h 202"/>
              </a:gdLst>
              <a:ahLst/>
              <a:cxnLst>
                <a:cxn ang="0">
                  <a:pos x="T0" y="T1"/>
                </a:cxn>
                <a:cxn ang="0">
                  <a:pos x="T2" y="T3"/>
                </a:cxn>
                <a:cxn ang="0">
                  <a:pos x="T4" y="T5"/>
                </a:cxn>
                <a:cxn ang="0">
                  <a:pos x="T6" y="T7"/>
                </a:cxn>
                <a:cxn ang="0">
                  <a:pos x="T8" y="T9"/>
                </a:cxn>
                <a:cxn ang="0">
                  <a:pos x="T10" y="T11"/>
                </a:cxn>
              </a:cxnLst>
              <a:rect l="0" t="0" r="r" b="b"/>
              <a:pathLst>
                <a:path w="318" h="202">
                  <a:moveTo>
                    <a:pt x="318" y="202"/>
                  </a:moveTo>
                  <a:lnTo>
                    <a:pt x="318" y="0"/>
                  </a:lnTo>
                  <a:lnTo>
                    <a:pt x="0" y="0"/>
                  </a:lnTo>
                  <a:lnTo>
                    <a:pt x="0" y="202"/>
                  </a:lnTo>
                  <a:lnTo>
                    <a:pt x="318" y="202"/>
                  </a:lnTo>
                  <a:lnTo>
                    <a:pt x="318" y="202"/>
                  </a:ln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213017" name="Freeform 25"/>
            <p:cNvSpPr>
              <a:spLocks/>
            </p:cNvSpPr>
            <p:nvPr/>
          </p:nvSpPr>
          <p:spPr bwMode="auto">
            <a:xfrm>
              <a:off x="8364545" y="4821243"/>
              <a:ext cx="504825" cy="320675"/>
            </a:xfrm>
            <a:custGeom>
              <a:avLst/>
              <a:gdLst>
                <a:gd name="T0" fmla="*/ 318 w 318"/>
                <a:gd name="T1" fmla="*/ 202 h 202"/>
                <a:gd name="T2" fmla="*/ 318 w 318"/>
                <a:gd name="T3" fmla="*/ 0 h 202"/>
                <a:gd name="T4" fmla="*/ 0 w 318"/>
                <a:gd name="T5" fmla="*/ 0 h 202"/>
                <a:gd name="T6" fmla="*/ 0 w 318"/>
                <a:gd name="T7" fmla="*/ 202 h 202"/>
                <a:gd name="T8" fmla="*/ 318 w 318"/>
                <a:gd name="T9" fmla="*/ 202 h 202"/>
                <a:gd name="T10" fmla="*/ 318 w 318"/>
                <a:gd name="T11" fmla="*/ 202 h 202"/>
              </a:gdLst>
              <a:ahLst/>
              <a:cxnLst>
                <a:cxn ang="0">
                  <a:pos x="T0" y="T1"/>
                </a:cxn>
                <a:cxn ang="0">
                  <a:pos x="T2" y="T3"/>
                </a:cxn>
                <a:cxn ang="0">
                  <a:pos x="T4" y="T5"/>
                </a:cxn>
                <a:cxn ang="0">
                  <a:pos x="T6" y="T7"/>
                </a:cxn>
                <a:cxn ang="0">
                  <a:pos x="T8" y="T9"/>
                </a:cxn>
                <a:cxn ang="0">
                  <a:pos x="T10" y="T11"/>
                </a:cxn>
              </a:cxnLst>
              <a:rect l="0" t="0" r="r" b="b"/>
              <a:pathLst>
                <a:path w="318" h="202">
                  <a:moveTo>
                    <a:pt x="318" y="202"/>
                  </a:moveTo>
                  <a:lnTo>
                    <a:pt x="318" y="0"/>
                  </a:lnTo>
                  <a:lnTo>
                    <a:pt x="0" y="0"/>
                  </a:lnTo>
                  <a:lnTo>
                    <a:pt x="0" y="202"/>
                  </a:lnTo>
                  <a:lnTo>
                    <a:pt x="318" y="202"/>
                  </a:lnTo>
                  <a:lnTo>
                    <a:pt x="318"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18" name="Freeform 26"/>
            <p:cNvSpPr>
              <a:spLocks/>
            </p:cNvSpPr>
            <p:nvPr/>
          </p:nvSpPr>
          <p:spPr bwMode="auto">
            <a:xfrm>
              <a:off x="4503744" y="4400556"/>
              <a:ext cx="503237" cy="320675"/>
            </a:xfrm>
            <a:custGeom>
              <a:avLst/>
              <a:gdLst>
                <a:gd name="T0" fmla="*/ 317 w 317"/>
                <a:gd name="T1" fmla="*/ 202 h 202"/>
                <a:gd name="T2" fmla="*/ 317 w 317"/>
                <a:gd name="T3" fmla="*/ 0 h 202"/>
                <a:gd name="T4" fmla="*/ 0 w 317"/>
                <a:gd name="T5" fmla="*/ 0 h 202"/>
                <a:gd name="T6" fmla="*/ 0 w 317"/>
                <a:gd name="T7" fmla="*/ 202 h 202"/>
                <a:gd name="T8" fmla="*/ 317 w 317"/>
                <a:gd name="T9" fmla="*/ 202 h 202"/>
                <a:gd name="T10" fmla="*/ 317 w 317"/>
                <a:gd name="T11" fmla="*/ 202 h 202"/>
              </a:gdLst>
              <a:ahLst/>
              <a:cxnLst>
                <a:cxn ang="0">
                  <a:pos x="T0" y="T1"/>
                </a:cxn>
                <a:cxn ang="0">
                  <a:pos x="T2" y="T3"/>
                </a:cxn>
                <a:cxn ang="0">
                  <a:pos x="T4" y="T5"/>
                </a:cxn>
                <a:cxn ang="0">
                  <a:pos x="T6" y="T7"/>
                </a:cxn>
                <a:cxn ang="0">
                  <a:pos x="T8" y="T9"/>
                </a:cxn>
                <a:cxn ang="0">
                  <a:pos x="T10" y="T11"/>
                </a:cxn>
              </a:cxnLst>
              <a:rect l="0" t="0" r="r" b="b"/>
              <a:pathLst>
                <a:path w="317" h="202">
                  <a:moveTo>
                    <a:pt x="317" y="202"/>
                  </a:moveTo>
                  <a:lnTo>
                    <a:pt x="317" y="0"/>
                  </a:lnTo>
                  <a:lnTo>
                    <a:pt x="0" y="0"/>
                  </a:lnTo>
                  <a:lnTo>
                    <a:pt x="0" y="202"/>
                  </a:lnTo>
                  <a:lnTo>
                    <a:pt x="317" y="202"/>
                  </a:lnTo>
                  <a:lnTo>
                    <a:pt x="317" y="202"/>
                  </a:ln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213019" name="Freeform 27"/>
            <p:cNvSpPr>
              <a:spLocks/>
            </p:cNvSpPr>
            <p:nvPr/>
          </p:nvSpPr>
          <p:spPr bwMode="auto">
            <a:xfrm>
              <a:off x="4503744" y="4400556"/>
              <a:ext cx="503237" cy="320675"/>
            </a:xfrm>
            <a:custGeom>
              <a:avLst/>
              <a:gdLst>
                <a:gd name="T0" fmla="*/ 317 w 317"/>
                <a:gd name="T1" fmla="*/ 202 h 202"/>
                <a:gd name="T2" fmla="*/ 317 w 317"/>
                <a:gd name="T3" fmla="*/ 0 h 202"/>
                <a:gd name="T4" fmla="*/ 0 w 317"/>
                <a:gd name="T5" fmla="*/ 0 h 202"/>
                <a:gd name="T6" fmla="*/ 0 w 317"/>
                <a:gd name="T7" fmla="*/ 202 h 202"/>
                <a:gd name="T8" fmla="*/ 317 w 317"/>
                <a:gd name="T9" fmla="*/ 202 h 202"/>
                <a:gd name="T10" fmla="*/ 317 w 317"/>
                <a:gd name="T11" fmla="*/ 202 h 202"/>
              </a:gdLst>
              <a:ahLst/>
              <a:cxnLst>
                <a:cxn ang="0">
                  <a:pos x="T0" y="T1"/>
                </a:cxn>
                <a:cxn ang="0">
                  <a:pos x="T2" y="T3"/>
                </a:cxn>
                <a:cxn ang="0">
                  <a:pos x="T4" y="T5"/>
                </a:cxn>
                <a:cxn ang="0">
                  <a:pos x="T6" y="T7"/>
                </a:cxn>
                <a:cxn ang="0">
                  <a:pos x="T8" y="T9"/>
                </a:cxn>
                <a:cxn ang="0">
                  <a:pos x="T10" y="T11"/>
                </a:cxn>
              </a:cxnLst>
              <a:rect l="0" t="0" r="r" b="b"/>
              <a:pathLst>
                <a:path w="317" h="202">
                  <a:moveTo>
                    <a:pt x="317" y="202"/>
                  </a:moveTo>
                  <a:lnTo>
                    <a:pt x="317" y="0"/>
                  </a:lnTo>
                  <a:lnTo>
                    <a:pt x="0" y="0"/>
                  </a:lnTo>
                  <a:lnTo>
                    <a:pt x="0" y="202"/>
                  </a:lnTo>
                  <a:lnTo>
                    <a:pt x="317" y="202"/>
                  </a:lnTo>
                  <a:lnTo>
                    <a:pt x="317"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20" name="Freeform 28"/>
            <p:cNvSpPr>
              <a:spLocks/>
            </p:cNvSpPr>
            <p:nvPr/>
          </p:nvSpPr>
          <p:spPr bwMode="auto">
            <a:xfrm>
              <a:off x="6335719" y="4400556"/>
              <a:ext cx="511175" cy="320675"/>
            </a:xfrm>
            <a:custGeom>
              <a:avLst/>
              <a:gdLst>
                <a:gd name="T0" fmla="*/ 318 w 322"/>
                <a:gd name="T1" fmla="*/ 202 h 202"/>
                <a:gd name="T2" fmla="*/ 322 w 322"/>
                <a:gd name="T3" fmla="*/ 0 h 202"/>
                <a:gd name="T4" fmla="*/ 0 w 322"/>
                <a:gd name="T5" fmla="*/ 0 h 202"/>
                <a:gd name="T6" fmla="*/ 0 w 322"/>
                <a:gd name="T7" fmla="*/ 202 h 202"/>
                <a:gd name="T8" fmla="*/ 322 w 322"/>
                <a:gd name="T9" fmla="*/ 202 h 202"/>
                <a:gd name="T10" fmla="*/ 322 w 322"/>
                <a:gd name="T11" fmla="*/ 202 h 202"/>
                <a:gd name="T12" fmla="*/ 318 w 322"/>
                <a:gd name="T13" fmla="*/ 202 h 202"/>
              </a:gdLst>
              <a:ahLst/>
              <a:cxnLst>
                <a:cxn ang="0">
                  <a:pos x="T0" y="T1"/>
                </a:cxn>
                <a:cxn ang="0">
                  <a:pos x="T2" y="T3"/>
                </a:cxn>
                <a:cxn ang="0">
                  <a:pos x="T4" y="T5"/>
                </a:cxn>
                <a:cxn ang="0">
                  <a:pos x="T6" y="T7"/>
                </a:cxn>
                <a:cxn ang="0">
                  <a:pos x="T8" y="T9"/>
                </a:cxn>
                <a:cxn ang="0">
                  <a:pos x="T10" y="T11"/>
                </a:cxn>
                <a:cxn ang="0">
                  <a:pos x="T12" y="T13"/>
                </a:cxn>
              </a:cxnLst>
              <a:rect l="0" t="0" r="r" b="b"/>
              <a:pathLst>
                <a:path w="322" h="202">
                  <a:moveTo>
                    <a:pt x="318" y="202"/>
                  </a:moveTo>
                  <a:lnTo>
                    <a:pt x="322" y="0"/>
                  </a:lnTo>
                  <a:lnTo>
                    <a:pt x="0" y="0"/>
                  </a:lnTo>
                  <a:lnTo>
                    <a:pt x="0" y="202"/>
                  </a:lnTo>
                  <a:lnTo>
                    <a:pt x="322" y="202"/>
                  </a:lnTo>
                  <a:lnTo>
                    <a:pt x="322" y="202"/>
                  </a:lnTo>
                  <a:lnTo>
                    <a:pt x="318" y="202"/>
                  </a:ln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213021" name="Freeform 29"/>
            <p:cNvSpPr>
              <a:spLocks/>
            </p:cNvSpPr>
            <p:nvPr/>
          </p:nvSpPr>
          <p:spPr bwMode="auto">
            <a:xfrm>
              <a:off x="6335719" y="4400556"/>
              <a:ext cx="511175" cy="320675"/>
            </a:xfrm>
            <a:custGeom>
              <a:avLst/>
              <a:gdLst>
                <a:gd name="T0" fmla="*/ 318 w 322"/>
                <a:gd name="T1" fmla="*/ 202 h 202"/>
                <a:gd name="T2" fmla="*/ 322 w 322"/>
                <a:gd name="T3" fmla="*/ 0 h 202"/>
                <a:gd name="T4" fmla="*/ 0 w 322"/>
                <a:gd name="T5" fmla="*/ 0 h 202"/>
                <a:gd name="T6" fmla="*/ 0 w 322"/>
                <a:gd name="T7" fmla="*/ 202 h 202"/>
                <a:gd name="T8" fmla="*/ 322 w 322"/>
                <a:gd name="T9" fmla="*/ 202 h 202"/>
                <a:gd name="T10" fmla="*/ 322 w 322"/>
                <a:gd name="T11" fmla="*/ 202 h 202"/>
              </a:gdLst>
              <a:ahLst/>
              <a:cxnLst>
                <a:cxn ang="0">
                  <a:pos x="T0" y="T1"/>
                </a:cxn>
                <a:cxn ang="0">
                  <a:pos x="T2" y="T3"/>
                </a:cxn>
                <a:cxn ang="0">
                  <a:pos x="T4" y="T5"/>
                </a:cxn>
                <a:cxn ang="0">
                  <a:pos x="T6" y="T7"/>
                </a:cxn>
                <a:cxn ang="0">
                  <a:pos x="T8" y="T9"/>
                </a:cxn>
                <a:cxn ang="0">
                  <a:pos x="T10" y="T11"/>
                </a:cxn>
              </a:cxnLst>
              <a:rect l="0" t="0" r="r" b="b"/>
              <a:pathLst>
                <a:path w="322" h="202">
                  <a:moveTo>
                    <a:pt x="318" y="202"/>
                  </a:moveTo>
                  <a:lnTo>
                    <a:pt x="322" y="0"/>
                  </a:lnTo>
                  <a:lnTo>
                    <a:pt x="0" y="0"/>
                  </a:lnTo>
                  <a:lnTo>
                    <a:pt x="0" y="202"/>
                  </a:lnTo>
                  <a:lnTo>
                    <a:pt x="322" y="202"/>
                  </a:lnTo>
                  <a:lnTo>
                    <a:pt x="322"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22" name="Freeform 30"/>
            <p:cNvSpPr>
              <a:spLocks/>
            </p:cNvSpPr>
            <p:nvPr/>
          </p:nvSpPr>
          <p:spPr bwMode="auto">
            <a:xfrm>
              <a:off x="6335719" y="5241931"/>
              <a:ext cx="511175" cy="320675"/>
            </a:xfrm>
            <a:custGeom>
              <a:avLst/>
              <a:gdLst>
                <a:gd name="T0" fmla="*/ 318 w 322"/>
                <a:gd name="T1" fmla="*/ 198 h 202"/>
                <a:gd name="T2" fmla="*/ 322 w 322"/>
                <a:gd name="T3" fmla="*/ 0 h 202"/>
                <a:gd name="T4" fmla="*/ 0 w 322"/>
                <a:gd name="T5" fmla="*/ 0 h 202"/>
                <a:gd name="T6" fmla="*/ 0 w 322"/>
                <a:gd name="T7" fmla="*/ 202 h 202"/>
                <a:gd name="T8" fmla="*/ 322 w 322"/>
                <a:gd name="T9" fmla="*/ 202 h 202"/>
                <a:gd name="T10" fmla="*/ 322 w 322"/>
                <a:gd name="T11" fmla="*/ 202 h 202"/>
                <a:gd name="T12" fmla="*/ 318 w 322"/>
                <a:gd name="T13" fmla="*/ 198 h 202"/>
              </a:gdLst>
              <a:ahLst/>
              <a:cxnLst>
                <a:cxn ang="0">
                  <a:pos x="T0" y="T1"/>
                </a:cxn>
                <a:cxn ang="0">
                  <a:pos x="T2" y="T3"/>
                </a:cxn>
                <a:cxn ang="0">
                  <a:pos x="T4" y="T5"/>
                </a:cxn>
                <a:cxn ang="0">
                  <a:pos x="T6" y="T7"/>
                </a:cxn>
                <a:cxn ang="0">
                  <a:pos x="T8" y="T9"/>
                </a:cxn>
                <a:cxn ang="0">
                  <a:pos x="T10" y="T11"/>
                </a:cxn>
                <a:cxn ang="0">
                  <a:pos x="T12" y="T13"/>
                </a:cxn>
              </a:cxnLst>
              <a:rect l="0" t="0" r="r" b="b"/>
              <a:pathLst>
                <a:path w="322" h="202">
                  <a:moveTo>
                    <a:pt x="318" y="198"/>
                  </a:moveTo>
                  <a:lnTo>
                    <a:pt x="322" y="0"/>
                  </a:lnTo>
                  <a:lnTo>
                    <a:pt x="0" y="0"/>
                  </a:lnTo>
                  <a:lnTo>
                    <a:pt x="0" y="202"/>
                  </a:lnTo>
                  <a:lnTo>
                    <a:pt x="322" y="202"/>
                  </a:lnTo>
                  <a:lnTo>
                    <a:pt x="322" y="202"/>
                  </a:lnTo>
                  <a:lnTo>
                    <a:pt x="318" y="198"/>
                  </a:ln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213023" name="Freeform 31"/>
            <p:cNvSpPr>
              <a:spLocks/>
            </p:cNvSpPr>
            <p:nvPr/>
          </p:nvSpPr>
          <p:spPr bwMode="auto">
            <a:xfrm>
              <a:off x="6335719" y="5241931"/>
              <a:ext cx="511175" cy="320675"/>
            </a:xfrm>
            <a:custGeom>
              <a:avLst/>
              <a:gdLst>
                <a:gd name="T0" fmla="*/ 318 w 322"/>
                <a:gd name="T1" fmla="*/ 198 h 202"/>
                <a:gd name="T2" fmla="*/ 322 w 322"/>
                <a:gd name="T3" fmla="*/ 0 h 202"/>
                <a:gd name="T4" fmla="*/ 0 w 322"/>
                <a:gd name="T5" fmla="*/ 0 h 202"/>
                <a:gd name="T6" fmla="*/ 0 w 322"/>
                <a:gd name="T7" fmla="*/ 202 h 202"/>
                <a:gd name="T8" fmla="*/ 322 w 322"/>
                <a:gd name="T9" fmla="*/ 202 h 202"/>
                <a:gd name="T10" fmla="*/ 322 w 322"/>
                <a:gd name="T11" fmla="*/ 202 h 202"/>
              </a:gdLst>
              <a:ahLst/>
              <a:cxnLst>
                <a:cxn ang="0">
                  <a:pos x="T0" y="T1"/>
                </a:cxn>
                <a:cxn ang="0">
                  <a:pos x="T2" y="T3"/>
                </a:cxn>
                <a:cxn ang="0">
                  <a:pos x="T4" y="T5"/>
                </a:cxn>
                <a:cxn ang="0">
                  <a:pos x="T6" y="T7"/>
                </a:cxn>
                <a:cxn ang="0">
                  <a:pos x="T8" y="T9"/>
                </a:cxn>
                <a:cxn ang="0">
                  <a:pos x="T10" y="T11"/>
                </a:cxn>
              </a:cxnLst>
              <a:rect l="0" t="0" r="r" b="b"/>
              <a:pathLst>
                <a:path w="322" h="202">
                  <a:moveTo>
                    <a:pt x="318" y="198"/>
                  </a:moveTo>
                  <a:lnTo>
                    <a:pt x="322" y="0"/>
                  </a:lnTo>
                  <a:lnTo>
                    <a:pt x="0" y="0"/>
                  </a:lnTo>
                  <a:lnTo>
                    <a:pt x="0" y="202"/>
                  </a:lnTo>
                  <a:lnTo>
                    <a:pt x="322" y="202"/>
                  </a:lnTo>
                  <a:lnTo>
                    <a:pt x="322"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24" name="Freeform 32"/>
            <p:cNvSpPr>
              <a:spLocks/>
            </p:cNvSpPr>
            <p:nvPr/>
          </p:nvSpPr>
          <p:spPr bwMode="auto">
            <a:xfrm>
              <a:off x="6335719" y="4821243"/>
              <a:ext cx="511175" cy="320675"/>
            </a:xfrm>
            <a:custGeom>
              <a:avLst/>
              <a:gdLst>
                <a:gd name="T0" fmla="*/ 318 w 322"/>
                <a:gd name="T1" fmla="*/ 202 h 202"/>
                <a:gd name="T2" fmla="*/ 322 w 322"/>
                <a:gd name="T3" fmla="*/ 0 h 202"/>
                <a:gd name="T4" fmla="*/ 0 w 322"/>
                <a:gd name="T5" fmla="*/ 0 h 202"/>
                <a:gd name="T6" fmla="*/ 0 w 322"/>
                <a:gd name="T7" fmla="*/ 202 h 202"/>
                <a:gd name="T8" fmla="*/ 322 w 322"/>
                <a:gd name="T9" fmla="*/ 202 h 202"/>
                <a:gd name="T10" fmla="*/ 322 w 322"/>
                <a:gd name="T11" fmla="*/ 202 h 202"/>
                <a:gd name="T12" fmla="*/ 318 w 322"/>
                <a:gd name="T13" fmla="*/ 202 h 202"/>
              </a:gdLst>
              <a:ahLst/>
              <a:cxnLst>
                <a:cxn ang="0">
                  <a:pos x="T0" y="T1"/>
                </a:cxn>
                <a:cxn ang="0">
                  <a:pos x="T2" y="T3"/>
                </a:cxn>
                <a:cxn ang="0">
                  <a:pos x="T4" y="T5"/>
                </a:cxn>
                <a:cxn ang="0">
                  <a:pos x="T6" y="T7"/>
                </a:cxn>
                <a:cxn ang="0">
                  <a:pos x="T8" y="T9"/>
                </a:cxn>
                <a:cxn ang="0">
                  <a:pos x="T10" y="T11"/>
                </a:cxn>
                <a:cxn ang="0">
                  <a:pos x="T12" y="T13"/>
                </a:cxn>
              </a:cxnLst>
              <a:rect l="0" t="0" r="r" b="b"/>
              <a:pathLst>
                <a:path w="322" h="202">
                  <a:moveTo>
                    <a:pt x="318" y="202"/>
                  </a:moveTo>
                  <a:lnTo>
                    <a:pt x="322" y="0"/>
                  </a:lnTo>
                  <a:lnTo>
                    <a:pt x="0" y="0"/>
                  </a:lnTo>
                  <a:lnTo>
                    <a:pt x="0" y="202"/>
                  </a:lnTo>
                  <a:lnTo>
                    <a:pt x="322" y="202"/>
                  </a:lnTo>
                  <a:lnTo>
                    <a:pt x="322" y="202"/>
                  </a:lnTo>
                  <a:lnTo>
                    <a:pt x="318" y="202"/>
                  </a:ln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213025" name="Freeform 33"/>
            <p:cNvSpPr>
              <a:spLocks/>
            </p:cNvSpPr>
            <p:nvPr/>
          </p:nvSpPr>
          <p:spPr bwMode="auto">
            <a:xfrm>
              <a:off x="6335719" y="4821243"/>
              <a:ext cx="511175" cy="320675"/>
            </a:xfrm>
            <a:custGeom>
              <a:avLst/>
              <a:gdLst>
                <a:gd name="T0" fmla="*/ 318 w 322"/>
                <a:gd name="T1" fmla="*/ 202 h 202"/>
                <a:gd name="T2" fmla="*/ 322 w 322"/>
                <a:gd name="T3" fmla="*/ 0 h 202"/>
                <a:gd name="T4" fmla="*/ 0 w 322"/>
                <a:gd name="T5" fmla="*/ 0 h 202"/>
                <a:gd name="T6" fmla="*/ 0 w 322"/>
                <a:gd name="T7" fmla="*/ 202 h 202"/>
                <a:gd name="T8" fmla="*/ 322 w 322"/>
                <a:gd name="T9" fmla="*/ 202 h 202"/>
                <a:gd name="T10" fmla="*/ 322 w 322"/>
                <a:gd name="T11" fmla="*/ 202 h 202"/>
              </a:gdLst>
              <a:ahLst/>
              <a:cxnLst>
                <a:cxn ang="0">
                  <a:pos x="T0" y="T1"/>
                </a:cxn>
                <a:cxn ang="0">
                  <a:pos x="T2" y="T3"/>
                </a:cxn>
                <a:cxn ang="0">
                  <a:pos x="T4" y="T5"/>
                </a:cxn>
                <a:cxn ang="0">
                  <a:pos x="T6" y="T7"/>
                </a:cxn>
                <a:cxn ang="0">
                  <a:pos x="T8" y="T9"/>
                </a:cxn>
                <a:cxn ang="0">
                  <a:pos x="T10" y="T11"/>
                </a:cxn>
              </a:cxnLst>
              <a:rect l="0" t="0" r="r" b="b"/>
              <a:pathLst>
                <a:path w="322" h="202">
                  <a:moveTo>
                    <a:pt x="318" y="202"/>
                  </a:moveTo>
                  <a:lnTo>
                    <a:pt x="322" y="0"/>
                  </a:lnTo>
                  <a:lnTo>
                    <a:pt x="0" y="0"/>
                  </a:lnTo>
                  <a:lnTo>
                    <a:pt x="0" y="202"/>
                  </a:lnTo>
                  <a:lnTo>
                    <a:pt x="322" y="202"/>
                  </a:lnTo>
                  <a:lnTo>
                    <a:pt x="322"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26" name="Freeform 34"/>
            <p:cNvSpPr>
              <a:spLocks/>
            </p:cNvSpPr>
            <p:nvPr/>
          </p:nvSpPr>
          <p:spPr bwMode="auto">
            <a:xfrm>
              <a:off x="8364545" y="4400556"/>
              <a:ext cx="504825" cy="320675"/>
            </a:xfrm>
            <a:custGeom>
              <a:avLst/>
              <a:gdLst>
                <a:gd name="T0" fmla="*/ 318 w 318"/>
                <a:gd name="T1" fmla="*/ 202 h 202"/>
                <a:gd name="T2" fmla="*/ 318 w 318"/>
                <a:gd name="T3" fmla="*/ 0 h 202"/>
                <a:gd name="T4" fmla="*/ 0 w 318"/>
                <a:gd name="T5" fmla="*/ 0 h 202"/>
                <a:gd name="T6" fmla="*/ 0 w 318"/>
                <a:gd name="T7" fmla="*/ 202 h 202"/>
                <a:gd name="T8" fmla="*/ 318 w 318"/>
                <a:gd name="T9" fmla="*/ 202 h 202"/>
                <a:gd name="T10" fmla="*/ 318 w 318"/>
                <a:gd name="T11" fmla="*/ 202 h 202"/>
              </a:gdLst>
              <a:ahLst/>
              <a:cxnLst>
                <a:cxn ang="0">
                  <a:pos x="T0" y="T1"/>
                </a:cxn>
                <a:cxn ang="0">
                  <a:pos x="T2" y="T3"/>
                </a:cxn>
                <a:cxn ang="0">
                  <a:pos x="T4" y="T5"/>
                </a:cxn>
                <a:cxn ang="0">
                  <a:pos x="T6" y="T7"/>
                </a:cxn>
                <a:cxn ang="0">
                  <a:pos x="T8" y="T9"/>
                </a:cxn>
                <a:cxn ang="0">
                  <a:pos x="T10" y="T11"/>
                </a:cxn>
              </a:cxnLst>
              <a:rect l="0" t="0" r="r" b="b"/>
              <a:pathLst>
                <a:path w="318" h="202">
                  <a:moveTo>
                    <a:pt x="318" y="202"/>
                  </a:moveTo>
                  <a:lnTo>
                    <a:pt x="318" y="0"/>
                  </a:lnTo>
                  <a:lnTo>
                    <a:pt x="0" y="0"/>
                  </a:lnTo>
                  <a:lnTo>
                    <a:pt x="0" y="202"/>
                  </a:lnTo>
                  <a:lnTo>
                    <a:pt x="318" y="202"/>
                  </a:lnTo>
                  <a:lnTo>
                    <a:pt x="318" y="202"/>
                  </a:ln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213027" name="Freeform 35"/>
            <p:cNvSpPr>
              <a:spLocks/>
            </p:cNvSpPr>
            <p:nvPr/>
          </p:nvSpPr>
          <p:spPr bwMode="auto">
            <a:xfrm>
              <a:off x="8364545" y="4400556"/>
              <a:ext cx="504825" cy="320675"/>
            </a:xfrm>
            <a:custGeom>
              <a:avLst/>
              <a:gdLst>
                <a:gd name="T0" fmla="*/ 318 w 318"/>
                <a:gd name="T1" fmla="*/ 202 h 202"/>
                <a:gd name="T2" fmla="*/ 318 w 318"/>
                <a:gd name="T3" fmla="*/ 0 h 202"/>
                <a:gd name="T4" fmla="*/ 0 w 318"/>
                <a:gd name="T5" fmla="*/ 0 h 202"/>
                <a:gd name="T6" fmla="*/ 0 w 318"/>
                <a:gd name="T7" fmla="*/ 202 h 202"/>
                <a:gd name="T8" fmla="*/ 318 w 318"/>
                <a:gd name="T9" fmla="*/ 202 h 202"/>
                <a:gd name="T10" fmla="*/ 318 w 318"/>
                <a:gd name="T11" fmla="*/ 202 h 202"/>
              </a:gdLst>
              <a:ahLst/>
              <a:cxnLst>
                <a:cxn ang="0">
                  <a:pos x="T0" y="T1"/>
                </a:cxn>
                <a:cxn ang="0">
                  <a:pos x="T2" y="T3"/>
                </a:cxn>
                <a:cxn ang="0">
                  <a:pos x="T4" y="T5"/>
                </a:cxn>
                <a:cxn ang="0">
                  <a:pos x="T6" y="T7"/>
                </a:cxn>
                <a:cxn ang="0">
                  <a:pos x="T8" y="T9"/>
                </a:cxn>
                <a:cxn ang="0">
                  <a:pos x="T10" y="T11"/>
                </a:cxn>
              </a:cxnLst>
              <a:rect l="0" t="0" r="r" b="b"/>
              <a:pathLst>
                <a:path w="318" h="202">
                  <a:moveTo>
                    <a:pt x="318" y="202"/>
                  </a:moveTo>
                  <a:lnTo>
                    <a:pt x="318" y="0"/>
                  </a:lnTo>
                  <a:lnTo>
                    <a:pt x="0" y="0"/>
                  </a:lnTo>
                  <a:lnTo>
                    <a:pt x="0" y="202"/>
                  </a:lnTo>
                  <a:lnTo>
                    <a:pt x="318" y="202"/>
                  </a:lnTo>
                  <a:lnTo>
                    <a:pt x="318"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28" name="Freeform 36"/>
            <p:cNvSpPr>
              <a:spLocks/>
            </p:cNvSpPr>
            <p:nvPr/>
          </p:nvSpPr>
          <p:spPr bwMode="auto">
            <a:xfrm>
              <a:off x="8364545" y="5241931"/>
              <a:ext cx="504825" cy="320675"/>
            </a:xfrm>
            <a:custGeom>
              <a:avLst/>
              <a:gdLst>
                <a:gd name="T0" fmla="*/ 318 w 318"/>
                <a:gd name="T1" fmla="*/ 198 h 202"/>
                <a:gd name="T2" fmla="*/ 318 w 318"/>
                <a:gd name="T3" fmla="*/ 0 h 202"/>
                <a:gd name="T4" fmla="*/ 0 w 318"/>
                <a:gd name="T5" fmla="*/ 0 h 202"/>
                <a:gd name="T6" fmla="*/ 0 w 318"/>
                <a:gd name="T7" fmla="*/ 202 h 202"/>
                <a:gd name="T8" fmla="*/ 318 w 318"/>
                <a:gd name="T9" fmla="*/ 202 h 202"/>
                <a:gd name="T10" fmla="*/ 318 w 318"/>
                <a:gd name="T11" fmla="*/ 202 h 202"/>
                <a:gd name="T12" fmla="*/ 318 w 318"/>
                <a:gd name="T13" fmla="*/ 198 h 202"/>
              </a:gdLst>
              <a:ahLst/>
              <a:cxnLst>
                <a:cxn ang="0">
                  <a:pos x="T0" y="T1"/>
                </a:cxn>
                <a:cxn ang="0">
                  <a:pos x="T2" y="T3"/>
                </a:cxn>
                <a:cxn ang="0">
                  <a:pos x="T4" y="T5"/>
                </a:cxn>
                <a:cxn ang="0">
                  <a:pos x="T6" y="T7"/>
                </a:cxn>
                <a:cxn ang="0">
                  <a:pos x="T8" y="T9"/>
                </a:cxn>
                <a:cxn ang="0">
                  <a:pos x="T10" y="T11"/>
                </a:cxn>
                <a:cxn ang="0">
                  <a:pos x="T12" y="T13"/>
                </a:cxn>
              </a:cxnLst>
              <a:rect l="0" t="0" r="r" b="b"/>
              <a:pathLst>
                <a:path w="318" h="202">
                  <a:moveTo>
                    <a:pt x="318" y="198"/>
                  </a:moveTo>
                  <a:lnTo>
                    <a:pt x="318" y="0"/>
                  </a:lnTo>
                  <a:lnTo>
                    <a:pt x="0" y="0"/>
                  </a:lnTo>
                  <a:lnTo>
                    <a:pt x="0" y="202"/>
                  </a:lnTo>
                  <a:lnTo>
                    <a:pt x="318" y="202"/>
                  </a:lnTo>
                  <a:lnTo>
                    <a:pt x="318" y="202"/>
                  </a:lnTo>
                  <a:lnTo>
                    <a:pt x="318" y="198"/>
                  </a:ln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213029" name="Freeform 37"/>
            <p:cNvSpPr>
              <a:spLocks/>
            </p:cNvSpPr>
            <p:nvPr/>
          </p:nvSpPr>
          <p:spPr bwMode="auto">
            <a:xfrm>
              <a:off x="8364545" y="5241931"/>
              <a:ext cx="504825" cy="320675"/>
            </a:xfrm>
            <a:custGeom>
              <a:avLst/>
              <a:gdLst>
                <a:gd name="T0" fmla="*/ 318 w 318"/>
                <a:gd name="T1" fmla="*/ 198 h 202"/>
                <a:gd name="T2" fmla="*/ 318 w 318"/>
                <a:gd name="T3" fmla="*/ 0 h 202"/>
                <a:gd name="T4" fmla="*/ 0 w 318"/>
                <a:gd name="T5" fmla="*/ 0 h 202"/>
                <a:gd name="T6" fmla="*/ 0 w 318"/>
                <a:gd name="T7" fmla="*/ 202 h 202"/>
                <a:gd name="T8" fmla="*/ 318 w 318"/>
                <a:gd name="T9" fmla="*/ 202 h 202"/>
                <a:gd name="T10" fmla="*/ 318 w 318"/>
                <a:gd name="T11" fmla="*/ 202 h 202"/>
              </a:gdLst>
              <a:ahLst/>
              <a:cxnLst>
                <a:cxn ang="0">
                  <a:pos x="T0" y="T1"/>
                </a:cxn>
                <a:cxn ang="0">
                  <a:pos x="T2" y="T3"/>
                </a:cxn>
                <a:cxn ang="0">
                  <a:pos x="T4" y="T5"/>
                </a:cxn>
                <a:cxn ang="0">
                  <a:pos x="T6" y="T7"/>
                </a:cxn>
                <a:cxn ang="0">
                  <a:pos x="T8" y="T9"/>
                </a:cxn>
                <a:cxn ang="0">
                  <a:pos x="T10" y="T11"/>
                </a:cxn>
              </a:cxnLst>
              <a:rect l="0" t="0" r="r" b="b"/>
              <a:pathLst>
                <a:path w="318" h="202">
                  <a:moveTo>
                    <a:pt x="318" y="198"/>
                  </a:moveTo>
                  <a:lnTo>
                    <a:pt x="318" y="0"/>
                  </a:lnTo>
                  <a:lnTo>
                    <a:pt x="0" y="0"/>
                  </a:lnTo>
                  <a:lnTo>
                    <a:pt x="0" y="202"/>
                  </a:lnTo>
                  <a:lnTo>
                    <a:pt x="318" y="202"/>
                  </a:lnTo>
                  <a:lnTo>
                    <a:pt x="318"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30" name="Freeform 38"/>
            <p:cNvSpPr>
              <a:spLocks/>
            </p:cNvSpPr>
            <p:nvPr/>
          </p:nvSpPr>
          <p:spPr bwMode="auto">
            <a:xfrm>
              <a:off x="8364545" y="4821243"/>
              <a:ext cx="504825" cy="320675"/>
            </a:xfrm>
            <a:custGeom>
              <a:avLst/>
              <a:gdLst>
                <a:gd name="T0" fmla="*/ 318 w 318"/>
                <a:gd name="T1" fmla="*/ 202 h 202"/>
                <a:gd name="T2" fmla="*/ 318 w 318"/>
                <a:gd name="T3" fmla="*/ 0 h 202"/>
                <a:gd name="T4" fmla="*/ 0 w 318"/>
                <a:gd name="T5" fmla="*/ 0 h 202"/>
                <a:gd name="T6" fmla="*/ 0 w 318"/>
                <a:gd name="T7" fmla="*/ 202 h 202"/>
                <a:gd name="T8" fmla="*/ 318 w 318"/>
                <a:gd name="T9" fmla="*/ 202 h 202"/>
                <a:gd name="T10" fmla="*/ 318 w 318"/>
                <a:gd name="T11" fmla="*/ 202 h 202"/>
              </a:gdLst>
              <a:ahLst/>
              <a:cxnLst>
                <a:cxn ang="0">
                  <a:pos x="T0" y="T1"/>
                </a:cxn>
                <a:cxn ang="0">
                  <a:pos x="T2" y="T3"/>
                </a:cxn>
                <a:cxn ang="0">
                  <a:pos x="T4" y="T5"/>
                </a:cxn>
                <a:cxn ang="0">
                  <a:pos x="T6" y="T7"/>
                </a:cxn>
                <a:cxn ang="0">
                  <a:pos x="T8" y="T9"/>
                </a:cxn>
                <a:cxn ang="0">
                  <a:pos x="T10" y="T11"/>
                </a:cxn>
              </a:cxnLst>
              <a:rect l="0" t="0" r="r" b="b"/>
              <a:pathLst>
                <a:path w="318" h="202">
                  <a:moveTo>
                    <a:pt x="318" y="202"/>
                  </a:moveTo>
                  <a:lnTo>
                    <a:pt x="318" y="0"/>
                  </a:lnTo>
                  <a:lnTo>
                    <a:pt x="0" y="0"/>
                  </a:lnTo>
                  <a:lnTo>
                    <a:pt x="0" y="202"/>
                  </a:lnTo>
                  <a:lnTo>
                    <a:pt x="318" y="202"/>
                  </a:lnTo>
                  <a:lnTo>
                    <a:pt x="318" y="202"/>
                  </a:ln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213031" name="Freeform 39"/>
            <p:cNvSpPr>
              <a:spLocks/>
            </p:cNvSpPr>
            <p:nvPr/>
          </p:nvSpPr>
          <p:spPr bwMode="auto">
            <a:xfrm>
              <a:off x="8364545" y="4821243"/>
              <a:ext cx="504825" cy="320675"/>
            </a:xfrm>
            <a:custGeom>
              <a:avLst/>
              <a:gdLst>
                <a:gd name="T0" fmla="*/ 318 w 318"/>
                <a:gd name="T1" fmla="*/ 202 h 202"/>
                <a:gd name="T2" fmla="*/ 318 w 318"/>
                <a:gd name="T3" fmla="*/ 0 h 202"/>
                <a:gd name="T4" fmla="*/ 0 w 318"/>
                <a:gd name="T5" fmla="*/ 0 h 202"/>
                <a:gd name="T6" fmla="*/ 0 w 318"/>
                <a:gd name="T7" fmla="*/ 202 h 202"/>
                <a:gd name="T8" fmla="*/ 318 w 318"/>
                <a:gd name="T9" fmla="*/ 202 h 202"/>
                <a:gd name="T10" fmla="*/ 318 w 318"/>
                <a:gd name="T11" fmla="*/ 202 h 202"/>
              </a:gdLst>
              <a:ahLst/>
              <a:cxnLst>
                <a:cxn ang="0">
                  <a:pos x="T0" y="T1"/>
                </a:cxn>
                <a:cxn ang="0">
                  <a:pos x="T2" y="T3"/>
                </a:cxn>
                <a:cxn ang="0">
                  <a:pos x="T4" y="T5"/>
                </a:cxn>
                <a:cxn ang="0">
                  <a:pos x="T6" y="T7"/>
                </a:cxn>
                <a:cxn ang="0">
                  <a:pos x="T8" y="T9"/>
                </a:cxn>
                <a:cxn ang="0">
                  <a:pos x="T10" y="T11"/>
                </a:cxn>
              </a:cxnLst>
              <a:rect l="0" t="0" r="r" b="b"/>
              <a:pathLst>
                <a:path w="318" h="202">
                  <a:moveTo>
                    <a:pt x="318" y="202"/>
                  </a:moveTo>
                  <a:lnTo>
                    <a:pt x="318" y="0"/>
                  </a:lnTo>
                  <a:lnTo>
                    <a:pt x="0" y="0"/>
                  </a:lnTo>
                  <a:lnTo>
                    <a:pt x="0" y="202"/>
                  </a:lnTo>
                  <a:lnTo>
                    <a:pt x="318" y="202"/>
                  </a:lnTo>
                  <a:lnTo>
                    <a:pt x="318"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32" name="Freeform 40"/>
            <p:cNvSpPr>
              <a:spLocks/>
            </p:cNvSpPr>
            <p:nvPr/>
          </p:nvSpPr>
          <p:spPr bwMode="auto">
            <a:xfrm>
              <a:off x="1928817" y="2295525"/>
              <a:ext cx="1085851" cy="1458912"/>
            </a:xfrm>
            <a:custGeom>
              <a:avLst/>
              <a:gdLst>
                <a:gd name="T0" fmla="*/ 684 w 684"/>
                <a:gd name="T1" fmla="*/ 919 h 919"/>
                <a:gd name="T2" fmla="*/ 684 w 684"/>
                <a:gd name="T3" fmla="*/ 0 h 919"/>
                <a:gd name="T4" fmla="*/ 0 w 684"/>
                <a:gd name="T5" fmla="*/ 0 h 919"/>
                <a:gd name="T6" fmla="*/ 0 w 684"/>
                <a:gd name="T7" fmla="*/ 919 h 919"/>
                <a:gd name="T8" fmla="*/ 684 w 684"/>
                <a:gd name="T9" fmla="*/ 919 h 919"/>
                <a:gd name="T10" fmla="*/ 684 w 684"/>
                <a:gd name="T11" fmla="*/ 919 h 919"/>
              </a:gdLst>
              <a:ahLst/>
              <a:cxnLst>
                <a:cxn ang="0">
                  <a:pos x="T0" y="T1"/>
                </a:cxn>
                <a:cxn ang="0">
                  <a:pos x="T2" y="T3"/>
                </a:cxn>
                <a:cxn ang="0">
                  <a:pos x="T4" y="T5"/>
                </a:cxn>
                <a:cxn ang="0">
                  <a:pos x="T6" y="T7"/>
                </a:cxn>
                <a:cxn ang="0">
                  <a:pos x="T8" y="T9"/>
                </a:cxn>
                <a:cxn ang="0">
                  <a:pos x="T10" y="T11"/>
                </a:cxn>
              </a:cxnLst>
              <a:rect l="0" t="0" r="r" b="b"/>
              <a:pathLst>
                <a:path w="684" h="919">
                  <a:moveTo>
                    <a:pt x="684" y="919"/>
                  </a:moveTo>
                  <a:lnTo>
                    <a:pt x="684" y="0"/>
                  </a:lnTo>
                  <a:lnTo>
                    <a:pt x="0" y="0"/>
                  </a:lnTo>
                  <a:lnTo>
                    <a:pt x="0" y="919"/>
                  </a:lnTo>
                  <a:lnTo>
                    <a:pt x="684" y="919"/>
                  </a:lnTo>
                  <a:lnTo>
                    <a:pt x="684" y="919"/>
                  </a:lnTo>
                  <a:close/>
                </a:path>
              </a:pathLst>
            </a:custGeom>
            <a:solidFill>
              <a:srgbClr val="CCFFFF"/>
            </a:solidFill>
            <a:ln w="9525">
              <a:solidFill>
                <a:srgbClr val="000000"/>
              </a:solidFill>
              <a:round/>
              <a:headEnd/>
              <a:tailEnd/>
            </a:ln>
          </p:spPr>
          <p:txBody>
            <a:bodyPr/>
            <a:lstStyle/>
            <a:p>
              <a:endParaRPr lang="en-US" dirty="0"/>
            </a:p>
          </p:txBody>
        </p:sp>
        <p:sp>
          <p:nvSpPr>
            <p:cNvPr id="213033" name="Freeform 41"/>
            <p:cNvSpPr>
              <a:spLocks/>
            </p:cNvSpPr>
            <p:nvPr/>
          </p:nvSpPr>
          <p:spPr bwMode="auto">
            <a:xfrm>
              <a:off x="1928817" y="2295525"/>
              <a:ext cx="1085851" cy="1458912"/>
            </a:xfrm>
            <a:custGeom>
              <a:avLst/>
              <a:gdLst>
                <a:gd name="T0" fmla="*/ 684 w 684"/>
                <a:gd name="T1" fmla="*/ 919 h 919"/>
                <a:gd name="T2" fmla="*/ 684 w 684"/>
                <a:gd name="T3" fmla="*/ 0 h 919"/>
                <a:gd name="T4" fmla="*/ 0 w 684"/>
                <a:gd name="T5" fmla="*/ 0 h 919"/>
                <a:gd name="T6" fmla="*/ 0 w 684"/>
                <a:gd name="T7" fmla="*/ 919 h 919"/>
                <a:gd name="T8" fmla="*/ 684 w 684"/>
                <a:gd name="T9" fmla="*/ 919 h 919"/>
                <a:gd name="T10" fmla="*/ 684 w 684"/>
                <a:gd name="T11" fmla="*/ 919 h 919"/>
              </a:gdLst>
              <a:ahLst/>
              <a:cxnLst>
                <a:cxn ang="0">
                  <a:pos x="T0" y="T1"/>
                </a:cxn>
                <a:cxn ang="0">
                  <a:pos x="T2" y="T3"/>
                </a:cxn>
                <a:cxn ang="0">
                  <a:pos x="T4" y="T5"/>
                </a:cxn>
                <a:cxn ang="0">
                  <a:pos x="T6" y="T7"/>
                </a:cxn>
                <a:cxn ang="0">
                  <a:pos x="T8" y="T9"/>
                </a:cxn>
                <a:cxn ang="0">
                  <a:pos x="T10" y="T11"/>
                </a:cxn>
              </a:cxnLst>
              <a:rect l="0" t="0" r="r" b="b"/>
              <a:pathLst>
                <a:path w="684" h="919">
                  <a:moveTo>
                    <a:pt x="684" y="919"/>
                  </a:moveTo>
                  <a:lnTo>
                    <a:pt x="684" y="0"/>
                  </a:lnTo>
                  <a:lnTo>
                    <a:pt x="0" y="0"/>
                  </a:lnTo>
                  <a:lnTo>
                    <a:pt x="0" y="919"/>
                  </a:lnTo>
                  <a:lnTo>
                    <a:pt x="684" y="919"/>
                  </a:lnTo>
                  <a:lnTo>
                    <a:pt x="684" y="919"/>
                  </a:lnTo>
                </a:path>
              </a:pathLst>
            </a:custGeom>
            <a:solidFill>
              <a:schemeClr val="accent1"/>
            </a:solidFill>
            <a:ln w="11176">
              <a:solidFill>
                <a:srgbClr val="CCFFFF"/>
              </a:solidFill>
              <a:prstDash val="solid"/>
              <a:round/>
              <a:headEnd/>
              <a:tailEnd/>
            </a:ln>
          </p:spPr>
          <p:txBody>
            <a:bodyPr/>
            <a:lstStyle/>
            <a:p>
              <a:endParaRPr lang="en-US" dirty="0"/>
            </a:p>
          </p:txBody>
        </p:sp>
        <p:sp>
          <p:nvSpPr>
            <p:cNvPr id="213034" name="Rectangle 42"/>
            <p:cNvSpPr>
              <a:spLocks noChangeArrowheads="1"/>
            </p:cNvSpPr>
            <p:nvPr/>
          </p:nvSpPr>
          <p:spPr bwMode="auto">
            <a:xfrm>
              <a:off x="2332038" y="2905125"/>
              <a:ext cx="246862"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H1</a:t>
              </a:r>
              <a:endParaRPr lang="en-US" altLang="en-US" dirty="0"/>
            </a:p>
          </p:txBody>
        </p:sp>
        <p:sp>
          <p:nvSpPr>
            <p:cNvPr id="213035" name="Freeform 43"/>
            <p:cNvSpPr>
              <a:spLocks/>
            </p:cNvSpPr>
            <p:nvPr/>
          </p:nvSpPr>
          <p:spPr bwMode="auto">
            <a:xfrm>
              <a:off x="3738567" y="2295525"/>
              <a:ext cx="1084263" cy="1458912"/>
            </a:xfrm>
            <a:custGeom>
              <a:avLst/>
              <a:gdLst>
                <a:gd name="T0" fmla="*/ 683 w 683"/>
                <a:gd name="T1" fmla="*/ 919 h 919"/>
                <a:gd name="T2" fmla="*/ 683 w 683"/>
                <a:gd name="T3" fmla="*/ 0 h 919"/>
                <a:gd name="T4" fmla="*/ 0 w 683"/>
                <a:gd name="T5" fmla="*/ 0 h 919"/>
                <a:gd name="T6" fmla="*/ 0 w 683"/>
                <a:gd name="T7" fmla="*/ 919 h 919"/>
                <a:gd name="T8" fmla="*/ 683 w 683"/>
                <a:gd name="T9" fmla="*/ 919 h 919"/>
                <a:gd name="T10" fmla="*/ 683 w 683"/>
                <a:gd name="T11" fmla="*/ 919 h 919"/>
              </a:gdLst>
              <a:ahLst/>
              <a:cxnLst>
                <a:cxn ang="0">
                  <a:pos x="T0" y="T1"/>
                </a:cxn>
                <a:cxn ang="0">
                  <a:pos x="T2" y="T3"/>
                </a:cxn>
                <a:cxn ang="0">
                  <a:pos x="T4" y="T5"/>
                </a:cxn>
                <a:cxn ang="0">
                  <a:pos x="T6" y="T7"/>
                </a:cxn>
                <a:cxn ang="0">
                  <a:pos x="T8" y="T9"/>
                </a:cxn>
                <a:cxn ang="0">
                  <a:pos x="T10" y="T11"/>
                </a:cxn>
              </a:cxnLst>
              <a:rect l="0" t="0" r="r" b="b"/>
              <a:pathLst>
                <a:path w="683" h="919">
                  <a:moveTo>
                    <a:pt x="683" y="919"/>
                  </a:moveTo>
                  <a:lnTo>
                    <a:pt x="683" y="0"/>
                  </a:lnTo>
                  <a:lnTo>
                    <a:pt x="0" y="0"/>
                  </a:lnTo>
                  <a:lnTo>
                    <a:pt x="0" y="919"/>
                  </a:lnTo>
                  <a:lnTo>
                    <a:pt x="683" y="919"/>
                  </a:lnTo>
                  <a:lnTo>
                    <a:pt x="683" y="919"/>
                  </a:lnTo>
                  <a:close/>
                </a:path>
              </a:pathLst>
            </a:custGeom>
            <a:solidFill>
              <a:schemeClr val="accent1"/>
            </a:solidFill>
            <a:ln>
              <a:noFill/>
            </a:ln>
            <a:extLst>
              <a:ext uri="{91240B29-F687-4F45-9708-019B960494DF}">
                <a14:hiddenLine xmlns:a14="http://schemas.microsoft.com/office/drawing/2010/main" w="11176">
                  <a:solidFill>
                    <a:srgbClr val="000000"/>
                  </a:solidFill>
                  <a:round/>
                  <a:headEnd/>
                  <a:tailEnd/>
                </a14:hiddenLine>
              </a:ext>
            </a:extLst>
          </p:spPr>
          <p:txBody>
            <a:bodyPr/>
            <a:lstStyle/>
            <a:p>
              <a:endParaRPr lang="en-US" dirty="0"/>
            </a:p>
          </p:txBody>
        </p:sp>
        <p:sp>
          <p:nvSpPr>
            <p:cNvPr id="213036" name="Freeform 44"/>
            <p:cNvSpPr>
              <a:spLocks/>
            </p:cNvSpPr>
            <p:nvPr/>
          </p:nvSpPr>
          <p:spPr bwMode="auto">
            <a:xfrm>
              <a:off x="3738567" y="2295525"/>
              <a:ext cx="1084263" cy="1458912"/>
            </a:xfrm>
            <a:custGeom>
              <a:avLst/>
              <a:gdLst>
                <a:gd name="T0" fmla="*/ 683 w 683"/>
                <a:gd name="T1" fmla="*/ 919 h 919"/>
                <a:gd name="T2" fmla="*/ 683 w 683"/>
                <a:gd name="T3" fmla="*/ 0 h 919"/>
                <a:gd name="T4" fmla="*/ 0 w 683"/>
                <a:gd name="T5" fmla="*/ 0 h 919"/>
                <a:gd name="T6" fmla="*/ 0 w 683"/>
                <a:gd name="T7" fmla="*/ 919 h 919"/>
                <a:gd name="T8" fmla="*/ 683 w 683"/>
                <a:gd name="T9" fmla="*/ 919 h 919"/>
                <a:gd name="T10" fmla="*/ 683 w 683"/>
                <a:gd name="T11" fmla="*/ 919 h 919"/>
              </a:gdLst>
              <a:ahLst/>
              <a:cxnLst>
                <a:cxn ang="0">
                  <a:pos x="T0" y="T1"/>
                </a:cxn>
                <a:cxn ang="0">
                  <a:pos x="T2" y="T3"/>
                </a:cxn>
                <a:cxn ang="0">
                  <a:pos x="T4" y="T5"/>
                </a:cxn>
                <a:cxn ang="0">
                  <a:pos x="T6" y="T7"/>
                </a:cxn>
                <a:cxn ang="0">
                  <a:pos x="T8" y="T9"/>
                </a:cxn>
                <a:cxn ang="0">
                  <a:pos x="T10" y="T11"/>
                </a:cxn>
              </a:cxnLst>
              <a:rect l="0" t="0" r="r" b="b"/>
              <a:pathLst>
                <a:path w="683" h="919">
                  <a:moveTo>
                    <a:pt x="683" y="919"/>
                  </a:moveTo>
                  <a:lnTo>
                    <a:pt x="683" y="0"/>
                  </a:lnTo>
                  <a:lnTo>
                    <a:pt x="0" y="0"/>
                  </a:lnTo>
                  <a:lnTo>
                    <a:pt x="0" y="919"/>
                  </a:lnTo>
                  <a:lnTo>
                    <a:pt x="683" y="919"/>
                  </a:lnTo>
                  <a:lnTo>
                    <a:pt x="683" y="919"/>
                  </a:lnTo>
                </a:path>
              </a:pathLst>
            </a:custGeom>
            <a:noFill/>
            <a:ln w="11113">
              <a:solidFill>
                <a:srgbClr val="CC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37" name="Rectangle 45"/>
            <p:cNvSpPr>
              <a:spLocks noChangeArrowheads="1"/>
            </p:cNvSpPr>
            <p:nvPr/>
          </p:nvSpPr>
          <p:spPr bwMode="auto">
            <a:xfrm>
              <a:off x="4146550" y="2905125"/>
              <a:ext cx="246862"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R1</a:t>
              </a:r>
              <a:endParaRPr lang="en-US" altLang="en-US" dirty="0"/>
            </a:p>
          </p:txBody>
        </p:sp>
        <p:sp>
          <p:nvSpPr>
            <p:cNvPr id="213038" name="Freeform 46"/>
            <p:cNvSpPr>
              <a:spLocks/>
            </p:cNvSpPr>
            <p:nvPr/>
          </p:nvSpPr>
          <p:spPr bwMode="auto">
            <a:xfrm>
              <a:off x="5546729" y="2295525"/>
              <a:ext cx="1085851" cy="1458912"/>
            </a:xfrm>
            <a:custGeom>
              <a:avLst/>
              <a:gdLst>
                <a:gd name="T0" fmla="*/ 684 w 684"/>
                <a:gd name="T1" fmla="*/ 919 h 919"/>
                <a:gd name="T2" fmla="*/ 684 w 684"/>
                <a:gd name="T3" fmla="*/ 0 h 919"/>
                <a:gd name="T4" fmla="*/ 0 w 684"/>
                <a:gd name="T5" fmla="*/ 0 h 919"/>
                <a:gd name="T6" fmla="*/ 0 w 684"/>
                <a:gd name="T7" fmla="*/ 919 h 919"/>
                <a:gd name="T8" fmla="*/ 684 w 684"/>
                <a:gd name="T9" fmla="*/ 919 h 919"/>
                <a:gd name="T10" fmla="*/ 684 w 684"/>
                <a:gd name="T11" fmla="*/ 919 h 919"/>
              </a:gdLst>
              <a:ahLst/>
              <a:cxnLst>
                <a:cxn ang="0">
                  <a:pos x="T0" y="T1"/>
                </a:cxn>
                <a:cxn ang="0">
                  <a:pos x="T2" y="T3"/>
                </a:cxn>
                <a:cxn ang="0">
                  <a:pos x="T4" y="T5"/>
                </a:cxn>
                <a:cxn ang="0">
                  <a:pos x="T6" y="T7"/>
                </a:cxn>
                <a:cxn ang="0">
                  <a:pos x="T8" y="T9"/>
                </a:cxn>
                <a:cxn ang="0">
                  <a:pos x="T10" y="T11"/>
                </a:cxn>
              </a:cxnLst>
              <a:rect l="0" t="0" r="r" b="b"/>
              <a:pathLst>
                <a:path w="684" h="919">
                  <a:moveTo>
                    <a:pt x="684" y="919"/>
                  </a:moveTo>
                  <a:lnTo>
                    <a:pt x="684" y="0"/>
                  </a:lnTo>
                  <a:lnTo>
                    <a:pt x="0" y="0"/>
                  </a:lnTo>
                  <a:lnTo>
                    <a:pt x="0" y="919"/>
                  </a:lnTo>
                  <a:lnTo>
                    <a:pt x="684" y="919"/>
                  </a:lnTo>
                  <a:lnTo>
                    <a:pt x="684" y="919"/>
                  </a:lnTo>
                  <a:close/>
                </a:path>
              </a:pathLst>
            </a:custGeom>
            <a:solidFill>
              <a:schemeClr val="accent1"/>
            </a:solidFill>
            <a:ln>
              <a:noFill/>
            </a:ln>
            <a:extLst>
              <a:ext uri="{91240B29-F687-4F45-9708-019B960494DF}">
                <a14:hiddenLine xmlns:a14="http://schemas.microsoft.com/office/drawing/2010/main" w="11176">
                  <a:solidFill>
                    <a:srgbClr val="000000"/>
                  </a:solidFill>
                  <a:round/>
                  <a:headEnd/>
                  <a:tailEnd/>
                </a14:hiddenLine>
              </a:ext>
            </a:extLst>
          </p:spPr>
          <p:txBody>
            <a:bodyPr/>
            <a:lstStyle/>
            <a:p>
              <a:endParaRPr lang="en-US" dirty="0"/>
            </a:p>
          </p:txBody>
        </p:sp>
        <p:sp>
          <p:nvSpPr>
            <p:cNvPr id="213039" name="Freeform 47"/>
            <p:cNvSpPr>
              <a:spLocks/>
            </p:cNvSpPr>
            <p:nvPr/>
          </p:nvSpPr>
          <p:spPr bwMode="auto">
            <a:xfrm>
              <a:off x="5546729" y="2295525"/>
              <a:ext cx="1085851" cy="1458912"/>
            </a:xfrm>
            <a:custGeom>
              <a:avLst/>
              <a:gdLst>
                <a:gd name="T0" fmla="*/ 684 w 684"/>
                <a:gd name="T1" fmla="*/ 919 h 919"/>
                <a:gd name="T2" fmla="*/ 684 w 684"/>
                <a:gd name="T3" fmla="*/ 0 h 919"/>
                <a:gd name="T4" fmla="*/ 0 w 684"/>
                <a:gd name="T5" fmla="*/ 0 h 919"/>
                <a:gd name="T6" fmla="*/ 0 w 684"/>
                <a:gd name="T7" fmla="*/ 919 h 919"/>
                <a:gd name="T8" fmla="*/ 684 w 684"/>
                <a:gd name="T9" fmla="*/ 919 h 919"/>
                <a:gd name="T10" fmla="*/ 684 w 684"/>
                <a:gd name="T11" fmla="*/ 919 h 919"/>
              </a:gdLst>
              <a:ahLst/>
              <a:cxnLst>
                <a:cxn ang="0">
                  <a:pos x="T0" y="T1"/>
                </a:cxn>
                <a:cxn ang="0">
                  <a:pos x="T2" y="T3"/>
                </a:cxn>
                <a:cxn ang="0">
                  <a:pos x="T4" y="T5"/>
                </a:cxn>
                <a:cxn ang="0">
                  <a:pos x="T6" y="T7"/>
                </a:cxn>
                <a:cxn ang="0">
                  <a:pos x="T8" y="T9"/>
                </a:cxn>
                <a:cxn ang="0">
                  <a:pos x="T10" y="T11"/>
                </a:cxn>
              </a:cxnLst>
              <a:rect l="0" t="0" r="r" b="b"/>
              <a:pathLst>
                <a:path w="684" h="919">
                  <a:moveTo>
                    <a:pt x="684" y="919"/>
                  </a:moveTo>
                  <a:lnTo>
                    <a:pt x="684" y="0"/>
                  </a:lnTo>
                  <a:lnTo>
                    <a:pt x="0" y="0"/>
                  </a:lnTo>
                  <a:lnTo>
                    <a:pt x="0" y="919"/>
                  </a:lnTo>
                  <a:lnTo>
                    <a:pt x="684" y="919"/>
                  </a:lnTo>
                  <a:lnTo>
                    <a:pt x="684" y="919"/>
                  </a:lnTo>
                </a:path>
              </a:pathLst>
            </a:custGeom>
            <a:noFill/>
            <a:ln w="11113">
              <a:solidFill>
                <a:srgbClr val="CC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40" name="Rectangle 48"/>
            <p:cNvSpPr>
              <a:spLocks noChangeArrowheads="1"/>
            </p:cNvSpPr>
            <p:nvPr/>
          </p:nvSpPr>
          <p:spPr bwMode="auto">
            <a:xfrm>
              <a:off x="5956300" y="2905125"/>
              <a:ext cx="246862"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R2</a:t>
              </a:r>
              <a:endParaRPr lang="en-US" altLang="en-US" dirty="0"/>
            </a:p>
          </p:txBody>
        </p:sp>
        <p:sp>
          <p:nvSpPr>
            <p:cNvPr id="213041" name="Freeform 49"/>
            <p:cNvSpPr>
              <a:spLocks/>
            </p:cNvSpPr>
            <p:nvPr/>
          </p:nvSpPr>
          <p:spPr bwMode="auto">
            <a:xfrm>
              <a:off x="7356479" y="2295525"/>
              <a:ext cx="1085851" cy="1458912"/>
            </a:xfrm>
            <a:custGeom>
              <a:avLst/>
              <a:gdLst>
                <a:gd name="T0" fmla="*/ 684 w 684"/>
                <a:gd name="T1" fmla="*/ 919 h 919"/>
                <a:gd name="T2" fmla="*/ 684 w 684"/>
                <a:gd name="T3" fmla="*/ 0 h 919"/>
                <a:gd name="T4" fmla="*/ 0 w 684"/>
                <a:gd name="T5" fmla="*/ 0 h 919"/>
                <a:gd name="T6" fmla="*/ 0 w 684"/>
                <a:gd name="T7" fmla="*/ 919 h 919"/>
                <a:gd name="T8" fmla="*/ 684 w 684"/>
                <a:gd name="T9" fmla="*/ 919 h 919"/>
                <a:gd name="T10" fmla="*/ 684 w 684"/>
                <a:gd name="T11" fmla="*/ 919 h 919"/>
              </a:gdLst>
              <a:ahLst/>
              <a:cxnLst>
                <a:cxn ang="0">
                  <a:pos x="T0" y="T1"/>
                </a:cxn>
                <a:cxn ang="0">
                  <a:pos x="T2" y="T3"/>
                </a:cxn>
                <a:cxn ang="0">
                  <a:pos x="T4" y="T5"/>
                </a:cxn>
                <a:cxn ang="0">
                  <a:pos x="T6" y="T7"/>
                </a:cxn>
                <a:cxn ang="0">
                  <a:pos x="T8" y="T9"/>
                </a:cxn>
                <a:cxn ang="0">
                  <a:pos x="T10" y="T11"/>
                </a:cxn>
              </a:cxnLst>
              <a:rect l="0" t="0" r="r" b="b"/>
              <a:pathLst>
                <a:path w="684" h="919">
                  <a:moveTo>
                    <a:pt x="684" y="919"/>
                  </a:moveTo>
                  <a:lnTo>
                    <a:pt x="684" y="0"/>
                  </a:lnTo>
                  <a:lnTo>
                    <a:pt x="0" y="0"/>
                  </a:lnTo>
                  <a:lnTo>
                    <a:pt x="0" y="919"/>
                  </a:lnTo>
                  <a:lnTo>
                    <a:pt x="684" y="919"/>
                  </a:lnTo>
                  <a:lnTo>
                    <a:pt x="684" y="919"/>
                  </a:lnTo>
                  <a:close/>
                </a:path>
              </a:pathLst>
            </a:custGeom>
            <a:solidFill>
              <a:schemeClr val="accent1"/>
            </a:solidFill>
            <a:ln>
              <a:noFill/>
            </a:ln>
            <a:extLst>
              <a:ext uri="{91240B29-F687-4F45-9708-019B960494DF}">
                <a14:hiddenLine xmlns:a14="http://schemas.microsoft.com/office/drawing/2010/main" w="11176">
                  <a:solidFill>
                    <a:srgbClr val="000000"/>
                  </a:solidFill>
                  <a:round/>
                  <a:headEnd/>
                  <a:tailEnd/>
                </a14:hiddenLine>
              </a:ext>
            </a:extLst>
          </p:spPr>
          <p:txBody>
            <a:bodyPr/>
            <a:lstStyle/>
            <a:p>
              <a:endParaRPr lang="en-US" dirty="0"/>
            </a:p>
          </p:txBody>
        </p:sp>
        <p:sp>
          <p:nvSpPr>
            <p:cNvPr id="213042" name="Freeform 50"/>
            <p:cNvSpPr>
              <a:spLocks/>
            </p:cNvSpPr>
            <p:nvPr/>
          </p:nvSpPr>
          <p:spPr bwMode="auto">
            <a:xfrm>
              <a:off x="7356479" y="2295525"/>
              <a:ext cx="1085851" cy="1458912"/>
            </a:xfrm>
            <a:custGeom>
              <a:avLst/>
              <a:gdLst>
                <a:gd name="T0" fmla="*/ 684 w 684"/>
                <a:gd name="T1" fmla="*/ 919 h 919"/>
                <a:gd name="T2" fmla="*/ 684 w 684"/>
                <a:gd name="T3" fmla="*/ 0 h 919"/>
                <a:gd name="T4" fmla="*/ 0 w 684"/>
                <a:gd name="T5" fmla="*/ 0 h 919"/>
                <a:gd name="T6" fmla="*/ 0 w 684"/>
                <a:gd name="T7" fmla="*/ 919 h 919"/>
                <a:gd name="T8" fmla="*/ 684 w 684"/>
                <a:gd name="T9" fmla="*/ 919 h 919"/>
                <a:gd name="T10" fmla="*/ 684 w 684"/>
                <a:gd name="T11" fmla="*/ 919 h 919"/>
              </a:gdLst>
              <a:ahLst/>
              <a:cxnLst>
                <a:cxn ang="0">
                  <a:pos x="T0" y="T1"/>
                </a:cxn>
                <a:cxn ang="0">
                  <a:pos x="T2" y="T3"/>
                </a:cxn>
                <a:cxn ang="0">
                  <a:pos x="T4" y="T5"/>
                </a:cxn>
                <a:cxn ang="0">
                  <a:pos x="T6" y="T7"/>
                </a:cxn>
                <a:cxn ang="0">
                  <a:pos x="T8" y="T9"/>
                </a:cxn>
                <a:cxn ang="0">
                  <a:pos x="T10" y="T11"/>
                </a:cxn>
              </a:cxnLst>
              <a:rect l="0" t="0" r="r" b="b"/>
              <a:pathLst>
                <a:path w="684" h="919">
                  <a:moveTo>
                    <a:pt x="684" y="919"/>
                  </a:moveTo>
                  <a:lnTo>
                    <a:pt x="684" y="0"/>
                  </a:lnTo>
                  <a:lnTo>
                    <a:pt x="0" y="0"/>
                  </a:lnTo>
                  <a:lnTo>
                    <a:pt x="0" y="919"/>
                  </a:lnTo>
                  <a:lnTo>
                    <a:pt x="684" y="919"/>
                  </a:lnTo>
                  <a:lnTo>
                    <a:pt x="684" y="919"/>
                  </a:lnTo>
                </a:path>
              </a:pathLst>
            </a:custGeom>
            <a:noFill/>
            <a:ln w="11113">
              <a:solidFill>
                <a:srgbClr val="CC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43" name="Rectangle 51"/>
            <p:cNvSpPr>
              <a:spLocks noChangeArrowheads="1"/>
            </p:cNvSpPr>
            <p:nvPr/>
          </p:nvSpPr>
          <p:spPr bwMode="auto">
            <a:xfrm>
              <a:off x="7766050" y="2905125"/>
              <a:ext cx="246862"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R3</a:t>
              </a:r>
              <a:endParaRPr lang="en-US" altLang="en-US" dirty="0"/>
            </a:p>
          </p:txBody>
        </p:sp>
        <p:sp>
          <p:nvSpPr>
            <p:cNvPr id="213044" name="Freeform 52"/>
            <p:cNvSpPr>
              <a:spLocks/>
            </p:cNvSpPr>
            <p:nvPr/>
          </p:nvSpPr>
          <p:spPr bwMode="auto">
            <a:xfrm>
              <a:off x="9170994" y="2295525"/>
              <a:ext cx="1081087" cy="1458912"/>
            </a:xfrm>
            <a:custGeom>
              <a:avLst/>
              <a:gdLst>
                <a:gd name="T0" fmla="*/ 681 w 681"/>
                <a:gd name="T1" fmla="*/ 919 h 919"/>
                <a:gd name="T2" fmla="*/ 681 w 681"/>
                <a:gd name="T3" fmla="*/ 0 h 919"/>
                <a:gd name="T4" fmla="*/ 0 w 681"/>
                <a:gd name="T5" fmla="*/ 0 h 919"/>
                <a:gd name="T6" fmla="*/ 0 w 681"/>
                <a:gd name="T7" fmla="*/ 919 h 919"/>
                <a:gd name="T8" fmla="*/ 681 w 681"/>
                <a:gd name="T9" fmla="*/ 919 h 919"/>
                <a:gd name="T10" fmla="*/ 681 w 681"/>
                <a:gd name="T11" fmla="*/ 919 h 919"/>
              </a:gdLst>
              <a:ahLst/>
              <a:cxnLst>
                <a:cxn ang="0">
                  <a:pos x="T0" y="T1"/>
                </a:cxn>
                <a:cxn ang="0">
                  <a:pos x="T2" y="T3"/>
                </a:cxn>
                <a:cxn ang="0">
                  <a:pos x="T4" y="T5"/>
                </a:cxn>
                <a:cxn ang="0">
                  <a:pos x="T6" y="T7"/>
                </a:cxn>
                <a:cxn ang="0">
                  <a:pos x="T8" y="T9"/>
                </a:cxn>
                <a:cxn ang="0">
                  <a:pos x="T10" y="T11"/>
                </a:cxn>
              </a:cxnLst>
              <a:rect l="0" t="0" r="r" b="b"/>
              <a:pathLst>
                <a:path w="681" h="919">
                  <a:moveTo>
                    <a:pt x="681" y="919"/>
                  </a:moveTo>
                  <a:lnTo>
                    <a:pt x="681" y="0"/>
                  </a:lnTo>
                  <a:lnTo>
                    <a:pt x="0" y="0"/>
                  </a:lnTo>
                  <a:lnTo>
                    <a:pt x="0" y="919"/>
                  </a:lnTo>
                  <a:lnTo>
                    <a:pt x="681" y="919"/>
                  </a:lnTo>
                  <a:lnTo>
                    <a:pt x="681" y="919"/>
                  </a:lnTo>
                  <a:close/>
                </a:path>
              </a:pathLst>
            </a:custGeom>
            <a:solidFill>
              <a:schemeClr val="accent1"/>
            </a:solidFill>
            <a:ln>
              <a:noFill/>
            </a:ln>
            <a:extLst>
              <a:ext uri="{91240B29-F687-4F45-9708-019B960494DF}">
                <a14:hiddenLine xmlns:a14="http://schemas.microsoft.com/office/drawing/2010/main" w="11176">
                  <a:solidFill>
                    <a:srgbClr val="000000"/>
                  </a:solidFill>
                  <a:round/>
                  <a:headEnd/>
                  <a:tailEnd/>
                </a14:hiddenLine>
              </a:ext>
            </a:extLst>
          </p:spPr>
          <p:txBody>
            <a:bodyPr/>
            <a:lstStyle/>
            <a:p>
              <a:endParaRPr lang="en-US" dirty="0"/>
            </a:p>
          </p:txBody>
        </p:sp>
        <p:sp>
          <p:nvSpPr>
            <p:cNvPr id="213045" name="Freeform 53"/>
            <p:cNvSpPr>
              <a:spLocks/>
            </p:cNvSpPr>
            <p:nvPr/>
          </p:nvSpPr>
          <p:spPr bwMode="auto">
            <a:xfrm>
              <a:off x="9170994" y="2295525"/>
              <a:ext cx="1081087" cy="1458912"/>
            </a:xfrm>
            <a:custGeom>
              <a:avLst/>
              <a:gdLst>
                <a:gd name="T0" fmla="*/ 681 w 681"/>
                <a:gd name="T1" fmla="*/ 919 h 919"/>
                <a:gd name="T2" fmla="*/ 681 w 681"/>
                <a:gd name="T3" fmla="*/ 0 h 919"/>
                <a:gd name="T4" fmla="*/ 0 w 681"/>
                <a:gd name="T5" fmla="*/ 0 h 919"/>
                <a:gd name="T6" fmla="*/ 0 w 681"/>
                <a:gd name="T7" fmla="*/ 919 h 919"/>
                <a:gd name="T8" fmla="*/ 681 w 681"/>
                <a:gd name="T9" fmla="*/ 919 h 919"/>
                <a:gd name="T10" fmla="*/ 681 w 681"/>
                <a:gd name="T11" fmla="*/ 919 h 919"/>
              </a:gdLst>
              <a:ahLst/>
              <a:cxnLst>
                <a:cxn ang="0">
                  <a:pos x="T0" y="T1"/>
                </a:cxn>
                <a:cxn ang="0">
                  <a:pos x="T2" y="T3"/>
                </a:cxn>
                <a:cxn ang="0">
                  <a:pos x="T4" y="T5"/>
                </a:cxn>
                <a:cxn ang="0">
                  <a:pos x="T6" y="T7"/>
                </a:cxn>
                <a:cxn ang="0">
                  <a:pos x="T8" y="T9"/>
                </a:cxn>
                <a:cxn ang="0">
                  <a:pos x="T10" y="T11"/>
                </a:cxn>
              </a:cxnLst>
              <a:rect l="0" t="0" r="r" b="b"/>
              <a:pathLst>
                <a:path w="681" h="919">
                  <a:moveTo>
                    <a:pt x="681" y="919"/>
                  </a:moveTo>
                  <a:lnTo>
                    <a:pt x="681" y="0"/>
                  </a:lnTo>
                  <a:lnTo>
                    <a:pt x="0" y="0"/>
                  </a:lnTo>
                  <a:lnTo>
                    <a:pt x="0" y="919"/>
                  </a:lnTo>
                  <a:lnTo>
                    <a:pt x="681" y="919"/>
                  </a:lnTo>
                  <a:lnTo>
                    <a:pt x="681" y="919"/>
                  </a:lnTo>
                </a:path>
              </a:pathLst>
            </a:custGeom>
            <a:noFill/>
            <a:ln w="11113">
              <a:solidFill>
                <a:srgbClr val="CC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46" name="Rectangle 54"/>
            <p:cNvSpPr>
              <a:spLocks noChangeArrowheads="1"/>
            </p:cNvSpPr>
            <p:nvPr/>
          </p:nvSpPr>
          <p:spPr bwMode="auto">
            <a:xfrm>
              <a:off x="9569450" y="2905125"/>
              <a:ext cx="246862"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H8</a:t>
              </a:r>
              <a:endParaRPr lang="en-US" altLang="en-US" dirty="0"/>
            </a:p>
          </p:txBody>
        </p:sp>
        <p:sp>
          <p:nvSpPr>
            <p:cNvPr id="213047" name="Rectangle 55"/>
            <p:cNvSpPr>
              <a:spLocks noChangeArrowheads="1"/>
            </p:cNvSpPr>
            <p:nvPr/>
          </p:nvSpPr>
          <p:spPr bwMode="auto">
            <a:xfrm>
              <a:off x="2551120" y="4435475"/>
              <a:ext cx="384721"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ETH</a:t>
              </a:r>
              <a:endParaRPr lang="en-US" altLang="en-US" dirty="0"/>
            </a:p>
          </p:txBody>
        </p:sp>
        <p:sp>
          <p:nvSpPr>
            <p:cNvPr id="213048" name="Freeform 56"/>
            <p:cNvSpPr>
              <a:spLocks/>
            </p:cNvSpPr>
            <p:nvPr/>
          </p:nvSpPr>
          <p:spPr bwMode="auto">
            <a:xfrm>
              <a:off x="2997204" y="4400556"/>
              <a:ext cx="882651" cy="320675"/>
            </a:xfrm>
            <a:custGeom>
              <a:avLst/>
              <a:gdLst>
                <a:gd name="T0" fmla="*/ 553 w 556"/>
                <a:gd name="T1" fmla="*/ 202 h 202"/>
                <a:gd name="T2" fmla="*/ 556 w 556"/>
                <a:gd name="T3" fmla="*/ 0 h 202"/>
                <a:gd name="T4" fmla="*/ 0 w 556"/>
                <a:gd name="T5" fmla="*/ 0 h 202"/>
                <a:gd name="T6" fmla="*/ 0 w 556"/>
                <a:gd name="T7" fmla="*/ 202 h 202"/>
                <a:gd name="T8" fmla="*/ 556 w 556"/>
                <a:gd name="T9" fmla="*/ 202 h 202"/>
                <a:gd name="T10" fmla="*/ 556 w 556"/>
                <a:gd name="T11" fmla="*/ 202 h 202"/>
              </a:gdLst>
              <a:ahLst/>
              <a:cxnLst>
                <a:cxn ang="0">
                  <a:pos x="T0" y="T1"/>
                </a:cxn>
                <a:cxn ang="0">
                  <a:pos x="T2" y="T3"/>
                </a:cxn>
                <a:cxn ang="0">
                  <a:pos x="T4" y="T5"/>
                </a:cxn>
                <a:cxn ang="0">
                  <a:pos x="T6" y="T7"/>
                </a:cxn>
                <a:cxn ang="0">
                  <a:pos x="T8" y="T9"/>
                </a:cxn>
                <a:cxn ang="0">
                  <a:pos x="T10" y="T11"/>
                </a:cxn>
              </a:cxnLst>
              <a:rect l="0" t="0" r="r" b="b"/>
              <a:pathLst>
                <a:path w="556" h="202">
                  <a:moveTo>
                    <a:pt x="553" y="202"/>
                  </a:moveTo>
                  <a:lnTo>
                    <a:pt x="556" y="0"/>
                  </a:lnTo>
                  <a:lnTo>
                    <a:pt x="0" y="0"/>
                  </a:lnTo>
                  <a:lnTo>
                    <a:pt x="0" y="202"/>
                  </a:lnTo>
                  <a:lnTo>
                    <a:pt x="556" y="202"/>
                  </a:lnTo>
                  <a:lnTo>
                    <a:pt x="556"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49" name="Rectangle 57"/>
            <p:cNvSpPr>
              <a:spLocks noChangeArrowheads="1"/>
            </p:cNvSpPr>
            <p:nvPr/>
          </p:nvSpPr>
          <p:spPr bwMode="auto">
            <a:xfrm>
              <a:off x="3032125" y="4435475"/>
              <a:ext cx="18114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IP</a:t>
              </a:r>
              <a:endParaRPr lang="en-US" altLang="en-US" dirty="0"/>
            </a:p>
          </p:txBody>
        </p:sp>
        <p:sp>
          <p:nvSpPr>
            <p:cNvPr id="213050" name="Rectangle 58"/>
            <p:cNvSpPr>
              <a:spLocks noChangeArrowheads="1"/>
            </p:cNvSpPr>
            <p:nvPr/>
          </p:nvSpPr>
          <p:spPr bwMode="auto">
            <a:xfrm>
              <a:off x="3287720" y="4435475"/>
              <a:ext cx="557845"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(1400)</a:t>
              </a:r>
              <a:endParaRPr lang="en-US" altLang="en-US" dirty="0"/>
            </a:p>
          </p:txBody>
        </p:sp>
        <p:sp>
          <p:nvSpPr>
            <p:cNvPr id="213051" name="Line 59"/>
            <p:cNvSpPr>
              <a:spLocks noChangeShapeType="1"/>
            </p:cNvSpPr>
            <p:nvPr/>
          </p:nvSpPr>
          <p:spPr bwMode="auto">
            <a:xfrm>
              <a:off x="3240093" y="4400556"/>
              <a:ext cx="1587" cy="314325"/>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3052" name="Rectangle 60"/>
            <p:cNvSpPr>
              <a:spLocks noChangeArrowheads="1"/>
            </p:cNvSpPr>
            <p:nvPr/>
          </p:nvSpPr>
          <p:spPr bwMode="auto">
            <a:xfrm>
              <a:off x="4527557" y="4435475"/>
              <a:ext cx="448841"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FDDI</a:t>
              </a:r>
              <a:endParaRPr lang="en-US" altLang="en-US" dirty="0"/>
            </a:p>
          </p:txBody>
        </p:sp>
        <p:sp>
          <p:nvSpPr>
            <p:cNvPr id="213053" name="Freeform 61"/>
            <p:cNvSpPr>
              <a:spLocks/>
            </p:cNvSpPr>
            <p:nvPr/>
          </p:nvSpPr>
          <p:spPr bwMode="auto">
            <a:xfrm>
              <a:off x="5006979" y="4400556"/>
              <a:ext cx="884239" cy="320675"/>
            </a:xfrm>
            <a:custGeom>
              <a:avLst/>
              <a:gdLst>
                <a:gd name="T0" fmla="*/ 553 w 557"/>
                <a:gd name="T1" fmla="*/ 202 h 202"/>
                <a:gd name="T2" fmla="*/ 557 w 557"/>
                <a:gd name="T3" fmla="*/ 0 h 202"/>
                <a:gd name="T4" fmla="*/ 0 w 557"/>
                <a:gd name="T5" fmla="*/ 0 h 202"/>
                <a:gd name="T6" fmla="*/ 0 w 557"/>
                <a:gd name="T7" fmla="*/ 202 h 202"/>
                <a:gd name="T8" fmla="*/ 557 w 557"/>
                <a:gd name="T9" fmla="*/ 202 h 202"/>
                <a:gd name="T10" fmla="*/ 557 w 557"/>
                <a:gd name="T11" fmla="*/ 202 h 202"/>
              </a:gdLst>
              <a:ahLst/>
              <a:cxnLst>
                <a:cxn ang="0">
                  <a:pos x="T0" y="T1"/>
                </a:cxn>
                <a:cxn ang="0">
                  <a:pos x="T2" y="T3"/>
                </a:cxn>
                <a:cxn ang="0">
                  <a:pos x="T4" y="T5"/>
                </a:cxn>
                <a:cxn ang="0">
                  <a:pos x="T6" y="T7"/>
                </a:cxn>
                <a:cxn ang="0">
                  <a:pos x="T8" y="T9"/>
                </a:cxn>
                <a:cxn ang="0">
                  <a:pos x="T10" y="T11"/>
                </a:cxn>
              </a:cxnLst>
              <a:rect l="0" t="0" r="r" b="b"/>
              <a:pathLst>
                <a:path w="557" h="202">
                  <a:moveTo>
                    <a:pt x="553" y="202"/>
                  </a:moveTo>
                  <a:lnTo>
                    <a:pt x="557" y="0"/>
                  </a:lnTo>
                  <a:lnTo>
                    <a:pt x="0" y="0"/>
                  </a:lnTo>
                  <a:lnTo>
                    <a:pt x="0" y="202"/>
                  </a:lnTo>
                  <a:lnTo>
                    <a:pt x="557" y="202"/>
                  </a:lnTo>
                  <a:lnTo>
                    <a:pt x="557"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54" name="Rectangle 62"/>
            <p:cNvSpPr>
              <a:spLocks noChangeArrowheads="1"/>
            </p:cNvSpPr>
            <p:nvPr/>
          </p:nvSpPr>
          <p:spPr bwMode="auto">
            <a:xfrm>
              <a:off x="5043488" y="4435475"/>
              <a:ext cx="18114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IP</a:t>
              </a:r>
              <a:endParaRPr lang="en-US" altLang="en-US" dirty="0"/>
            </a:p>
          </p:txBody>
        </p:sp>
        <p:sp>
          <p:nvSpPr>
            <p:cNvPr id="213055" name="Rectangle 63"/>
            <p:cNvSpPr>
              <a:spLocks noChangeArrowheads="1"/>
            </p:cNvSpPr>
            <p:nvPr/>
          </p:nvSpPr>
          <p:spPr bwMode="auto">
            <a:xfrm>
              <a:off x="5297494" y="4435475"/>
              <a:ext cx="557845"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(1400)</a:t>
              </a:r>
              <a:endParaRPr lang="en-US" altLang="en-US" dirty="0"/>
            </a:p>
          </p:txBody>
        </p:sp>
        <p:sp>
          <p:nvSpPr>
            <p:cNvPr id="213056" name="Line 64"/>
            <p:cNvSpPr>
              <a:spLocks noChangeShapeType="1"/>
            </p:cNvSpPr>
            <p:nvPr/>
          </p:nvSpPr>
          <p:spPr bwMode="auto">
            <a:xfrm>
              <a:off x="5251451" y="4400556"/>
              <a:ext cx="1588" cy="314325"/>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3057" name="Rectangle 65"/>
            <p:cNvSpPr>
              <a:spLocks noChangeArrowheads="1"/>
            </p:cNvSpPr>
            <p:nvPr/>
          </p:nvSpPr>
          <p:spPr bwMode="auto">
            <a:xfrm>
              <a:off x="6407157" y="4435475"/>
              <a:ext cx="384721"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PPP</a:t>
              </a:r>
              <a:endParaRPr lang="en-US" altLang="en-US" dirty="0"/>
            </a:p>
          </p:txBody>
        </p:sp>
        <p:sp>
          <p:nvSpPr>
            <p:cNvPr id="213058" name="Freeform 66"/>
            <p:cNvSpPr>
              <a:spLocks/>
            </p:cNvSpPr>
            <p:nvPr/>
          </p:nvSpPr>
          <p:spPr bwMode="auto">
            <a:xfrm>
              <a:off x="6846888" y="4400556"/>
              <a:ext cx="747712" cy="320675"/>
            </a:xfrm>
            <a:custGeom>
              <a:avLst/>
              <a:gdLst>
                <a:gd name="T0" fmla="*/ 471 w 471"/>
                <a:gd name="T1" fmla="*/ 202 h 202"/>
                <a:gd name="T2" fmla="*/ 471 w 471"/>
                <a:gd name="T3" fmla="*/ 0 h 202"/>
                <a:gd name="T4" fmla="*/ 0 w 471"/>
                <a:gd name="T5" fmla="*/ 0 h 202"/>
                <a:gd name="T6" fmla="*/ 0 w 471"/>
                <a:gd name="T7" fmla="*/ 202 h 202"/>
                <a:gd name="T8" fmla="*/ 471 w 471"/>
                <a:gd name="T9" fmla="*/ 202 h 202"/>
                <a:gd name="T10" fmla="*/ 471 w 471"/>
                <a:gd name="T11" fmla="*/ 202 h 202"/>
              </a:gdLst>
              <a:ahLst/>
              <a:cxnLst>
                <a:cxn ang="0">
                  <a:pos x="T0" y="T1"/>
                </a:cxn>
                <a:cxn ang="0">
                  <a:pos x="T2" y="T3"/>
                </a:cxn>
                <a:cxn ang="0">
                  <a:pos x="T4" y="T5"/>
                </a:cxn>
                <a:cxn ang="0">
                  <a:pos x="T6" y="T7"/>
                </a:cxn>
                <a:cxn ang="0">
                  <a:pos x="T8" y="T9"/>
                </a:cxn>
                <a:cxn ang="0">
                  <a:pos x="T10" y="T11"/>
                </a:cxn>
              </a:cxnLst>
              <a:rect l="0" t="0" r="r" b="b"/>
              <a:pathLst>
                <a:path w="471" h="202">
                  <a:moveTo>
                    <a:pt x="471" y="202"/>
                  </a:moveTo>
                  <a:lnTo>
                    <a:pt x="471" y="0"/>
                  </a:lnTo>
                  <a:lnTo>
                    <a:pt x="0" y="0"/>
                  </a:lnTo>
                  <a:lnTo>
                    <a:pt x="0" y="202"/>
                  </a:lnTo>
                  <a:lnTo>
                    <a:pt x="471" y="202"/>
                  </a:lnTo>
                  <a:lnTo>
                    <a:pt x="471"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59" name="Rectangle 67"/>
            <p:cNvSpPr>
              <a:spLocks noChangeArrowheads="1"/>
            </p:cNvSpPr>
            <p:nvPr/>
          </p:nvSpPr>
          <p:spPr bwMode="auto">
            <a:xfrm>
              <a:off x="6881813" y="4435475"/>
              <a:ext cx="18114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IP</a:t>
              </a:r>
              <a:endParaRPr lang="en-US" altLang="en-US" dirty="0"/>
            </a:p>
          </p:txBody>
        </p:sp>
        <p:sp>
          <p:nvSpPr>
            <p:cNvPr id="213060" name="Rectangle 68"/>
            <p:cNvSpPr>
              <a:spLocks noChangeArrowheads="1"/>
            </p:cNvSpPr>
            <p:nvPr/>
          </p:nvSpPr>
          <p:spPr bwMode="auto">
            <a:xfrm>
              <a:off x="7124701" y="4435475"/>
              <a:ext cx="450444"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(512)</a:t>
              </a:r>
              <a:endParaRPr lang="en-US" altLang="en-US" dirty="0"/>
            </a:p>
          </p:txBody>
        </p:sp>
        <p:sp>
          <p:nvSpPr>
            <p:cNvPr id="213061" name="Line 69"/>
            <p:cNvSpPr>
              <a:spLocks noChangeShapeType="1"/>
            </p:cNvSpPr>
            <p:nvPr/>
          </p:nvSpPr>
          <p:spPr bwMode="auto">
            <a:xfrm>
              <a:off x="7083430" y="4400556"/>
              <a:ext cx="6351" cy="314325"/>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3062" name="Rectangle 70"/>
            <p:cNvSpPr>
              <a:spLocks noChangeArrowheads="1"/>
            </p:cNvSpPr>
            <p:nvPr/>
          </p:nvSpPr>
          <p:spPr bwMode="auto">
            <a:xfrm>
              <a:off x="6407157" y="5278437"/>
              <a:ext cx="384721"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PPP</a:t>
              </a:r>
              <a:endParaRPr lang="en-US" altLang="en-US" dirty="0"/>
            </a:p>
          </p:txBody>
        </p:sp>
        <p:sp>
          <p:nvSpPr>
            <p:cNvPr id="213063" name="Freeform 71"/>
            <p:cNvSpPr>
              <a:spLocks/>
            </p:cNvSpPr>
            <p:nvPr/>
          </p:nvSpPr>
          <p:spPr bwMode="auto">
            <a:xfrm>
              <a:off x="6846888" y="5241931"/>
              <a:ext cx="747712" cy="320675"/>
            </a:xfrm>
            <a:custGeom>
              <a:avLst/>
              <a:gdLst>
                <a:gd name="T0" fmla="*/ 471 w 471"/>
                <a:gd name="T1" fmla="*/ 198 h 202"/>
                <a:gd name="T2" fmla="*/ 471 w 471"/>
                <a:gd name="T3" fmla="*/ 0 h 202"/>
                <a:gd name="T4" fmla="*/ 0 w 471"/>
                <a:gd name="T5" fmla="*/ 0 h 202"/>
                <a:gd name="T6" fmla="*/ 0 w 471"/>
                <a:gd name="T7" fmla="*/ 202 h 202"/>
                <a:gd name="T8" fmla="*/ 471 w 471"/>
                <a:gd name="T9" fmla="*/ 202 h 202"/>
                <a:gd name="T10" fmla="*/ 471 w 471"/>
                <a:gd name="T11" fmla="*/ 202 h 202"/>
              </a:gdLst>
              <a:ahLst/>
              <a:cxnLst>
                <a:cxn ang="0">
                  <a:pos x="T0" y="T1"/>
                </a:cxn>
                <a:cxn ang="0">
                  <a:pos x="T2" y="T3"/>
                </a:cxn>
                <a:cxn ang="0">
                  <a:pos x="T4" y="T5"/>
                </a:cxn>
                <a:cxn ang="0">
                  <a:pos x="T6" y="T7"/>
                </a:cxn>
                <a:cxn ang="0">
                  <a:pos x="T8" y="T9"/>
                </a:cxn>
                <a:cxn ang="0">
                  <a:pos x="T10" y="T11"/>
                </a:cxn>
              </a:cxnLst>
              <a:rect l="0" t="0" r="r" b="b"/>
              <a:pathLst>
                <a:path w="471" h="202">
                  <a:moveTo>
                    <a:pt x="471" y="198"/>
                  </a:moveTo>
                  <a:lnTo>
                    <a:pt x="471" y="0"/>
                  </a:lnTo>
                  <a:lnTo>
                    <a:pt x="0" y="0"/>
                  </a:lnTo>
                  <a:lnTo>
                    <a:pt x="0" y="202"/>
                  </a:lnTo>
                  <a:lnTo>
                    <a:pt x="471" y="202"/>
                  </a:lnTo>
                  <a:lnTo>
                    <a:pt x="471"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64" name="Rectangle 72"/>
            <p:cNvSpPr>
              <a:spLocks noChangeArrowheads="1"/>
            </p:cNvSpPr>
            <p:nvPr/>
          </p:nvSpPr>
          <p:spPr bwMode="auto">
            <a:xfrm>
              <a:off x="6881813" y="5278437"/>
              <a:ext cx="18114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IP</a:t>
              </a:r>
              <a:endParaRPr lang="en-US" altLang="en-US" dirty="0"/>
            </a:p>
          </p:txBody>
        </p:sp>
        <p:sp>
          <p:nvSpPr>
            <p:cNvPr id="213065" name="Rectangle 73"/>
            <p:cNvSpPr>
              <a:spLocks noChangeArrowheads="1"/>
            </p:cNvSpPr>
            <p:nvPr/>
          </p:nvSpPr>
          <p:spPr bwMode="auto">
            <a:xfrm>
              <a:off x="7124701" y="5278437"/>
              <a:ext cx="450444"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(376)</a:t>
              </a:r>
              <a:endParaRPr lang="en-US" altLang="en-US" dirty="0"/>
            </a:p>
          </p:txBody>
        </p:sp>
        <p:sp>
          <p:nvSpPr>
            <p:cNvPr id="213066" name="Line 74"/>
            <p:cNvSpPr>
              <a:spLocks noChangeShapeType="1"/>
            </p:cNvSpPr>
            <p:nvPr/>
          </p:nvSpPr>
          <p:spPr bwMode="auto">
            <a:xfrm>
              <a:off x="7083430" y="5241931"/>
              <a:ext cx="6351" cy="314325"/>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3067" name="Rectangle 75"/>
            <p:cNvSpPr>
              <a:spLocks noChangeArrowheads="1"/>
            </p:cNvSpPr>
            <p:nvPr/>
          </p:nvSpPr>
          <p:spPr bwMode="auto">
            <a:xfrm>
              <a:off x="6407157" y="4856163"/>
              <a:ext cx="384721"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PPP</a:t>
              </a:r>
              <a:endParaRPr lang="en-US" altLang="en-US" dirty="0"/>
            </a:p>
          </p:txBody>
        </p:sp>
        <p:sp>
          <p:nvSpPr>
            <p:cNvPr id="213068" name="Freeform 76"/>
            <p:cNvSpPr>
              <a:spLocks/>
            </p:cNvSpPr>
            <p:nvPr/>
          </p:nvSpPr>
          <p:spPr bwMode="auto">
            <a:xfrm>
              <a:off x="6846888" y="4821243"/>
              <a:ext cx="747712" cy="320675"/>
            </a:xfrm>
            <a:custGeom>
              <a:avLst/>
              <a:gdLst>
                <a:gd name="T0" fmla="*/ 471 w 471"/>
                <a:gd name="T1" fmla="*/ 202 h 202"/>
                <a:gd name="T2" fmla="*/ 471 w 471"/>
                <a:gd name="T3" fmla="*/ 0 h 202"/>
                <a:gd name="T4" fmla="*/ 0 w 471"/>
                <a:gd name="T5" fmla="*/ 0 h 202"/>
                <a:gd name="T6" fmla="*/ 0 w 471"/>
                <a:gd name="T7" fmla="*/ 202 h 202"/>
                <a:gd name="T8" fmla="*/ 471 w 471"/>
                <a:gd name="T9" fmla="*/ 202 h 202"/>
                <a:gd name="T10" fmla="*/ 471 w 471"/>
                <a:gd name="T11" fmla="*/ 202 h 202"/>
              </a:gdLst>
              <a:ahLst/>
              <a:cxnLst>
                <a:cxn ang="0">
                  <a:pos x="T0" y="T1"/>
                </a:cxn>
                <a:cxn ang="0">
                  <a:pos x="T2" y="T3"/>
                </a:cxn>
                <a:cxn ang="0">
                  <a:pos x="T4" y="T5"/>
                </a:cxn>
                <a:cxn ang="0">
                  <a:pos x="T6" y="T7"/>
                </a:cxn>
                <a:cxn ang="0">
                  <a:pos x="T8" y="T9"/>
                </a:cxn>
                <a:cxn ang="0">
                  <a:pos x="T10" y="T11"/>
                </a:cxn>
              </a:cxnLst>
              <a:rect l="0" t="0" r="r" b="b"/>
              <a:pathLst>
                <a:path w="471" h="202">
                  <a:moveTo>
                    <a:pt x="471" y="202"/>
                  </a:moveTo>
                  <a:lnTo>
                    <a:pt x="471" y="0"/>
                  </a:lnTo>
                  <a:lnTo>
                    <a:pt x="0" y="0"/>
                  </a:lnTo>
                  <a:lnTo>
                    <a:pt x="0" y="202"/>
                  </a:lnTo>
                  <a:lnTo>
                    <a:pt x="471" y="202"/>
                  </a:lnTo>
                  <a:lnTo>
                    <a:pt x="471"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69" name="Rectangle 77"/>
            <p:cNvSpPr>
              <a:spLocks noChangeArrowheads="1"/>
            </p:cNvSpPr>
            <p:nvPr/>
          </p:nvSpPr>
          <p:spPr bwMode="auto">
            <a:xfrm>
              <a:off x="6881813" y="4856163"/>
              <a:ext cx="18114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IP</a:t>
              </a:r>
              <a:endParaRPr lang="en-US" altLang="en-US" dirty="0"/>
            </a:p>
          </p:txBody>
        </p:sp>
        <p:sp>
          <p:nvSpPr>
            <p:cNvPr id="213070" name="Rectangle 78"/>
            <p:cNvSpPr>
              <a:spLocks noChangeArrowheads="1"/>
            </p:cNvSpPr>
            <p:nvPr/>
          </p:nvSpPr>
          <p:spPr bwMode="auto">
            <a:xfrm>
              <a:off x="7124701" y="4856163"/>
              <a:ext cx="450444"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(512)</a:t>
              </a:r>
              <a:endParaRPr lang="en-US" altLang="en-US" dirty="0"/>
            </a:p>
          </p:txBody>
        </p:sp>
        <p:sp>
          <p:nvSpPr>
            <p:cNvPr id="213071" name="Line 79"/>
            <p:cNvSpPr>
              <a:spLocks noChangeShapeType="1"/>
            </p:cNvSpPr>
            <p:nvPr/>
          </p:nvSpPr>
          <p:spPr bwMode="auto">
            <a:xfrm>
              <a:off x="7083430" y="4821243"/>
              <a:ext cx="6351" cy="314325"/>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3072" name="Rectangle 80"/>
            <p:cNvSpPr>
              <a:spLocks noChangeArrowheads="1"/>
            </p:cNvSpPr>
            <p:nvPr/>
          </p:nvSpPr>
          <p:spPr bwMode="auto">
            <a:xfrm>
              <a:off x="8424869" y="4435475"/>
              <a:ext cx="384721"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ETH</a:t>
              </a:r>
              <a:endParaRPr lang="en-US" altLang="en-US" dirty="0"/>
            </a:p>
          </p:txBody>
        </p:sp>
        <p:sp>
          <p:nvSpPr>
            <p:cNvPr id="213073" name="Freeform 81"/>
            <p:cNvSpPr>
              <a:spLocks/>
            </p:cNvSpPr>
            <p:nvPr/>
          </p:nvSpPr>
          <p:spPr bwMode="auto">
            <a:xfrm>
              <a:off x="8869369" y="4400556"/>
              <a:ext cx="752475" cy="320675"/>
            </a:xfrm>
            <a:custGeom>
              <a:avLst/>
              <a:gdLst>
                <a:gd name="T0" fmla="*/ 471 w 474"/>
                <a:gd name="T1" fmla="*/ 202 h 202"/>
                <a:gd name="T2" fmla="*/ 474 w 474"/>
                <a:gd name="T3" fmla="*/ 0 h 202"/>
                <a:gd name="T4" fmla="*/ 0 w 474"/>
                <a:gd name="T5" fmla="*/ 0 h 202"/>
                <a:gd name="T6" fmla="*/ 0 w 474"/>
                <a:gd name="T7" fmla="*/ 202 h 202"/>
                <a:gd name="T8" fmla="*/ 474 w 474"/>
                <a:gd name="T9" fmla="*/ 202 h 202"/>
                <a:gd name="T10" fmla="*/ 474 w 474"/>
                <a:gd name="T11" fmla="*/ 202 h 202"/>
              </a:gdLst>
              <a:ahLst/>
              <a:cxnLst>
                <a:cxn ang="0">
                  <a:pos x="T0" y="T1"/>
                </a:cxn>
                <a:cxn ang="0">
                  <a:pos x="T2" y="T3"/>
                </a:cxn>
                <a:cxn ang="0">
                  <a:pos x="T4" y="T5"/>
                </a:cxn>
                <a:cxn ang="0">
                  <a:pos x="T6" y="T7"/>
                </a:cxn>
                <a:cxn ang="0">
                  <a:pos x="T8" y="T9"/>
                </a:cxn>
                <a:cxn ang="0">
                  <a:pos x="T10" y="T11"/>
                </a:cxn>
              </a:cxnLst>
              <a:rect l="0" t="0" r="r" b="b"/>
              <a:pathLst>
                <a:path w="474" h="202">
                  <a:moveTo>
                    <a:pt x="471" y="202"/>
                  </a:moveTo>
                  <a:lnTo>
                    <a:pt x="474" y="0"/>
                  </a:lnTo>
                  <a:lnTo>
                    <a:pt x="0" y="0"/>
                  </a:lnTo>
                  <a:lnTo>
                    <a:pt x="0" y="202"/>
                  </a:lnTo>
                  <a:lnTo>
                    <a:pt x="474" y="202"/>
                  </a:lnTo>
                  <a:lnTo>
                    <a:pt x="474"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74" name="Rectangle 82"/>
            <p:cNvSpPr>
              <a:spLocks noChangeArrowheads="1"/>
            </p:cNvSpPr>
            <p:nvPr/>
          </p:nvSpPr>
          <p:spPr bwMode="auto">
            <a:xfrm>
              <a:off x="8910639" y="4435475"/>
              <a:ext cx="18114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IP</a:t>
              </a:r>
              <a:endParaRPr lang="en-US" altLang="en-US" dirty="0"/>
            </a:p>
          </p:txBody>
        </p:sp>
        <p:sp>
          <p:nvSpPr>
            <p:cNvPr id="213075" name="Rectangle 83"/>
            <p:cNvSpPr>
              <a:spLocks noChangeArrowheads="1"/>
            </p:cNvSpPr>
            <p:nvPr/>
          </p:nvSpPr>
          <p:spPr bwMode="auto">
            <a:xfrm>
              <a:off x="9153525" y="4435475"/>
              <a:ext cx="450444"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(512)</a:t>
              </a:r>
              <a:endParaRPr lang="en-US" altLang="en-US" dirty="0"/>
            </a:p>
          </p:txBody>
        </p:sp>
        <p:sp>
          <p:nvSpPr>
            <p:cNvPr id="213076" name="Line 84"/>
            <p:cNvSpPr>
              <a:spLocks noChangeShapeType="1"/>
            </p:cNvSpPr>
            <p:nvPr/>
          </p:nvSpPr>
          <p:spPr bwMode="auto">
            <a:xfrm>
              <a:off x="9112251" y="4400556"/>
              <a:ext cx="1588" cy="314325"/>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3077" name="Rectangle 85"/>
            <p:cNvSpPr>
              <a:spLocks noChangeArrowheads="1"/>
            </p:cNvSpPr>
            <p:nvPr/>
          </p:nvSpPr>
          <p:spPr bwMode="auto">
            <a:xfrm>
              <a:off x="8424869" y="5278437"/>
              <a:ext cx="384721"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ETH</a:t>
              </a:r>
              <a:endParaRPr lang="en-US" altLang="en-US" dirty="0"/>
            </a:p>
          </p:txBody>
        </p:sp>
        <p:sp>
          <p:nvSpPr>
            <p:cNvPr id="213078" name="Freeform 86"/>
            <p:cNvSpPr>
              <a:spLocks/>
            </p:cNvSpPr>
            <p:nvPr/>
          </p:nvSpPr>
          <p:spPr bwMode="auto">
            <a:xfrm>
              <a:off x="8869369" y="5241931"/>
              <a:ext cx="752475" cy="320675"/>
            </a:xfrm>
            <a:custGeom>
              <a:avLst/>
              <a:gdLst>
                <a:gd name="T0" fmla="*/ 471 w 474"/>
                <a:gd name="T1" fmla="*/ 198 h 202"/>
                <a:gd name="T2" fmla="*/ 474 w 474"/>
                <a:gd name="T3" fmla="*/ 0 h 202"/>
                <a:gd name="T4" fmla="*/ 0 w 474"/>
                <a:gd name="T5" fmla="*/ 0 h 202"/>
                <a:gd name="T6" fmla="*/ 0 w 474"/>
                <a:gd name="T7" fmla="*/ 202 h 202"/>
                <a:gd name="T8" fmla="*/ 474 w 474"/>
                <a:gd name="T9" fmla="*/ 202 h 202"/>
                <a:gd name="T10" fmla="*/ 474 w 474"/>
                <a:gd name="T11" fmla="*/ 202 h 202"/>
              </a:gdLst>
              <a:ahLst/>
              <a:cxnLst>
                <a:cxn ang="0">
                  <a:pos x="T0" y="T1"/>
                </a:cxn>
                <a:cxn ang="0">
                  <a:pos x="T2" y="T3"/>
                </a:cxn>
                <a:cxn ang="0">
                  <a:pos x="T4" y="T5"/>
                </a:cxn>
                <a:cxn ang="0">
                  <a:pos x="T6" y="T7"/>
                </a:cxn>
                <a:cxn ang="0">
                  <a:pos x="T8" y="T9"/>
                </a:cxn>
                <a:cxn ang="0">
                  <a:pos x="T10" y="T11"/>
                </a:cxn>
              </a:cxnLst>
              <a:rect l="0" t="0" r="r" b="b"/>
              <a:pathLst>
                <a:path w="474" h="202">
                  <a:moveTo>
                    <a:pt x="471" y="198"/>
                  </a:moveTo>
                  <a:lnTo>
                    <a:pt x="474" y="0"/>
                  </a:lnTo>
                  <a:lnTo>
                    <a:pt x="0" y="0"/>
                  </a:lnTo>
                  <a:lnTo>
                    <a:pt x="0" y="202"/>
                  </a:lnTo>
                  <a:lnTo>
                    <a:pt x="474" y="202"/>
                  </a:lnTo>
                  <a:lnTo>
                    <a:pt x="474"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79" name="Rectangle 87"/>
            <p:cNvSpPr>
              <a:spLocks noChangeArrowheads="1"/>
            </p:cNvSpPr>
            <p:nvPr/>
          </p:nvSpPr>
          <p:spPr bwMode="auto">
            <a:xfrm>
              <a:off x="8910639" y="5278437"/>
              <a:ext cx="18114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IP</a:t>
              </a:r>
              <a:endParaRPr lang="en-US" altLang="en-US" dirty="0"/>
            </a:p>
          </p:txBody>
        </p:sp>
        <p:sp>
          <p:nvSpPr>
            <p:cNvPr id="213080" name="Rectangle 88"/>
            <p:cNvSpPr>
              <a:spLocks noChangeArrowheads="1"/>
            </p:cNvSpPr>
            <p:nvPr/>
          </p:nvSpPr>
          <p:spPr bwMode="auto">
            <a:xfrm>
              <a:off x="9153525" y="5278437"/>
              <a:ext cx="450444"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(376)</a:t>
              </a:r>
              <a:endParaRPr lang="en-US" altLang="en-US" dirty="0"/>
            </a:p>
          </p:txBody>
        </p:sp>
        <p:sp>
          <p:nvSpPr>
            <p:cNvPr id="213081" name="Line 89"/>
            <p:cNvSpPr>
              <a:spLocks noChangeShapeType="1"/>
            </p:cNvSpPr>
            <p:nvPr/>
          </p:nvSpPr>
          <p:spPr bwMode="auto">
            <a:xfrm>
              <a:off x="9112251" y="5241931"/>
              <a:ext cx="1588" cy="314325"/>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3082" name="Rectangle 90"/>
            <p:cNvSpPr>
              <a:spLocks noChangeArrowheads="1"/>
            </p:cNvSpPr>
            <p:nvPr/>
          </p:nvSpPr>
          <p:spPr bwMode="auto">
            <a:xfrm>
              <a:off x="8424869" y="4856163"/>
              <a:ext cx="384721"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ETH</a:t>
              </a:r>
              <a:endParaRPr lang="en-US" altLang="en-US" dirty="0"/>
            </a:p>
          </p:txBody>
        </p:sp>
        <p:sp>
          <p:nvSpPr>
            <p:cNvPr id="213083" name="Freeform 91"/>
            <p:cNvSpPr>
              <a:spLocks/>
            </p:cNvSpPr>
            <p:nvPr/>
          </p:nvSpPr>
          <p:spPr bwMode="auto">
            <a:xfrm>
              <a:off x="8869369" y="4821243"/>
              <a:ext cx="752475" cy="320675"/>
            </a:xfrm>
            <a:custGeom>
              <a:avLst/>
              <a:gdLst>
                <a:gd name="T0" fmla="*/ 471 w 474"/>
                <a:gd name="T1" fmla="*/ 202 h 202"/>
                <a:gd name="T2" fmla="*/ 474 w 474"/>
                <a:gd name="T3" fmla="*/ 0 h 202"/>
                <a:gd name="T4" fmla="*/ 0 w 474"/>
                <a:gd name="T5" fmla="*/ 0 h 202"/>
                <a:gd name="T6" fmla="*/ 0 w 474"/>
                <a:gd name="T7" fmla="*/ 202 h 202"/>
                <a:gd name="T8" fmla="*/ 474 w 474"/>
                <a:gd name="T9" fmla="*/ 202 h 202"/>
                <a:gd name="T10" fmla="*/ 474 w 474"/>
                <a:gd name="T11" fmla="*/ 202 h 202"/>
              </a:gdLst>
              <a:ahLst/>
              <a:cxnLst>
                <a:cxn ang="0">
                  <a:pos x="T0" y="T1"/>
                </a:cxn>
                <a:cxn ang="0">
                  <a:pos x="T2" y="T3"/>
                </a:cxn>
                <a:cxn ang="0">
                  <a:pos x="T4" y="T5"/>
                </a:cxn>
                <a:cxn ang="0">
                  <a:pos x="T6" y="T7"/>
                </a:cxn>
                <a:cxn ang="0">
                  <a:pos x="T8" y="T9"/>
                </a:cxn>
                <a:cxn ang="0">
                  <a:pos x="T10" y="T11"/>
                </a:cxn>
              </a:cxnLst>
              <a:rect l="0" t="0" r="r" b="b"/>
              <a:pathLst>
                <a:path w="474" h="202">
                  <a:moveTo>
                    <a:pt x="471" y="202"/>
                  </a:moveTo>
                  <a:lnTo>
                    <a:pt x="474" y="0"/>
                  </a:lnTo>
                  <a:lnTo>
                    <a:pt x="0" y="0"/>
                  </a:lnTo>
                  <a:lnTo>
                    <a:pt x="0" y="202"/>
                  </a:lnTo>
                  <a:lnTo>
                    <a:pt x="474" y="202"/>
                  </a:lnTo>
                  <a:lnTo>
                    <a:pt x="474" y="202"/>
                  </a:lnTo>
                </a:path>
              </a:pathLst>
            </a:custGeom>
            <a:noFill/>
            <a:ln w="1111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3084" name="Rectangle 92"/>
            <p:cNvSpPr>
              <a:spLocks noChangeArrowheads="1"/>
            </p:cNvSpPr>
            <p:nvPr/>
          </p:nvSpPr>
          <p:spPr bwMode="auto">
            <a:xfrm>
              <a:off x="8910639" y="4856163"/>
              <a:ext cx="18114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IP</a:t>
              </a:r>
              <a:endParaRPr lang="en-US" altLang="en-US" dirty="0"/>
            </a:p>
          </p:txBody>
        </p:sp>
        <p:sp>
          <p:nvSpPr>
            <p:cNvPr id="213085" name="Rectangle 93"/>
            <p:cNvSpPr>
              <a:spLocks noChangeArrowheads="1"/>
            </p:cNvSpPr>
            <p:nvPr/>
          </p:nvSpPr>
          <p:spPr bwMode="auto">
            <a:xfrm>
              <a:off x="9153525" y="4856163"/>
              <a:ext cx="450444"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500" dirty="0">
                  <a:solidFill>
                    <a:srgbClr val="000000"/>
                  </a:solidFill>
                  <a:latin typeface="Arial" charset="0"/>
                </a:rPr>
                <a:t>(512)</a:t>
              </a:r>
              <a:endParaRPr lang="en-US" altLang="en-US" dirty="0"/>
            </a:p>
          </p:txBody>
        </p:sp>
        <p:sp>
          <p:nvSpPr>
            <p:cNvPr id="213086" name="Line 94"/>
            <p:cNvSpPr>
              <a:spLocks noChangeShapeType="1"/>
            </p:cNvSpPr>
            <p:nvPr/>
          </p:nvSpPr>
          <p:spPr bwMode="auto">
            <a:xfrm>
              <a:off x="9112251" y="4821243"/>
              <a:ext cx="1588" cy="314325"/>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gr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endParaRPr lang="en-GB" altLang="en-US" dirty="0"/>
          </a:p>
        </p:txBody>
      </p:sp>
      <p:sp>
        <p:nvSpPr>
          <p:cNvPr id="216067" name="Rectangle 3"/>
          <p:cNvSpPr>
            <a:spLocks noGrp="1" noChangeArrowheads="1"/>
          </p:cNvSpPr>
          <p:nvPr>
            <p:ph idx="1"/>
          </p:nvPr>
        </p:nvSpPr>
        <p:spPr/>
        <p:txBody>
          <a:bodyPr/>
          <a:lstStyle/>
          <a:p>
            <a:endParaRPr lang="en-GB" altLang="en-US" dirty="0"/>
          </a:p>
        </p:txBody>
      </p:sp>
      <p:sp>
        <p:nvSpPr>
          <p:cNvPr id="71" name="Slide Number Placeholder 5"/>
          <p:cNvSpPr>
            <a:spLocks noGrp="1"/>
          </p:cNvSpPr>
          <p:nvPr>
            <p:ph type="sldNum" sz="quarter" idx="12"/>
          </p:nvPr>
        </p:nvSpPr>
        <p:spPr/>
        <p:txBody>
          <a:bodyPr/>
          <a:lstStyle/>
          <a:p>
            <a:fld id="{46B68428-8289-45D2-A87D-A782A0B5A288}" type="slidenum">
              <a:rPr lang="en-US" altLang="en-US"/>
              <a:pPr/>
              <a:t>36</a:t>
            </a:fld>
            <a:endParaRPr lang="en-US" altLang="en-US" dirty="0"/>
          </a:p>
        </p:txBody>
      </p:sp>
      <p:sp>
        <p:nvSpPr>
          <p:cNvPr id="216068" name="Rectangle 4"/>
          <p:cNvSpPr>
            <a:spLocks noChangeArrowheads="1"/>
          </p:cNvSpPr>
          <p:nvPr/>
        </p:nvSpPr>
        <p:spPr bwMode="auto">
          <a:xfrm>
            <a:off x="5170488" y="765181"/>
            <a:ext cx="312586"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Ident</a:t>
            </a:r>
            <a:endParaRPr lang="en-US" altLang="en-US" dirty="0"/>
          </a:p>
        </p:txBody>
      </p:sp>
      <p:sp>
        <p:nvSpPr>
          <p:cNvPr id="216069" name="Rectangle 5"/>
          <p:cNvSpPr>
            <a:spLocks noChangeArrowheads="1"/>
          </p:cNvSpPr>
          <p:nvPr/>
        </p:nvSpPr>
        <p:spPr bwMode="auto">
          <a:xfrm>
            <a:off x="5476876" y="765181"/>
            <a:ext cx="229230"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 = x</a:t>
            </a:r>
            <a:endParaRPr lang="en-US" altLang="en-US" dirty="0"/>
          </a:p>
        </p:txBody>
      </p:sp>
      <p:sp>
        <p:nvSpPr>
          <p:cNvPr id="216070" name="Rectangle 6"/>
          <p:cNvSpPr>
            <a:spLocks noChangeArrowheads="1"/>
          </p:cNvSpPr>
          <p:nvPr/>
        </p:nvSpPr>
        <p:spPr bwMode="auto">
          <a:xfrm>
            <a:off x="6864349" y="765181"/>
            <a:ext cx="373500"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Offset</a:t>
            </a:r>
            <a:endParaRPr lang="en-US" altLang="en-US" dirty="0"/>
          </a:p>
        </p:txBody>
      </p:sp>
      <p:sp>
        <p:nvSpPr>
          <p:cNvPr id="216071" name="Rectangle 7"/>
          <p:cNvSpPr>
            <a:spLocks noChangeArrowheads="1"/>
          </p:cNvSpPr>
          <p:nvPr/>
        </p:nvSpPr>
        <p:spPr bwMode="auto">
          <a:xfrm>
            <a:off x="7232651" y="765181"/>
            <a:ext cx="237244"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 = 0</a:t>
            </a:r>
            <a:endParaRPr lang="en-US" altLang="en-US" dirty="0"/>
          </a:p>
        </p:txBody>
      </p:sp>
      <p:sp>
        <p:nvSpPr>
          <p:cNvPr id="216072" name="Rectangle 8"/>
          <p:cNvSpPr>
            <a:spLocks noChangeArrowheads="1"/>
          </p:cNvSpPr>
          <p:nvPr/>
        </p:nvSpPr>
        <p:spPr bwMode="auto">
          <a:xfrm>
            <a:off x="5778500" y="496894"/>
            <a:ext cx="929742"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Start of header</a:t>
            </a:r>
            <a:endParaRPr lang="en-US" altLang="en-US" dirty="0"/>
          </a:p>
        </p:txBody>
      </p:sp>
      <p:sp>
        <p:nvSpPr>
          <p:cNvPr id="216073" name="Rectangle 9"/>
          <p:cNvSpPr>
            <a:spLocks noChangeArrowheads="1"/>
          </p:cNvSpPr>
          <p:nvPr/>
        </p:nvSpPr>
        <p:spPr bwMode="auto">
          <a:xfrm>
            <a:off x="6550025" y="769943"/>
            <a:ext cx="78548"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0</a:t>
            </a:r>
            <a:endParaRPr lang="en-US" altLang="en-US" dirty="0"/>
          </a:p>
        </p:txBody>
      </p:sp>
      <p:sp>
        <p:nvSpPr>
          <p:cNvPr id="216074" name="Rectangle 10"/>
          <p:cNvSpPr>
            <a:spLocks noChangeArrowheads="1"/>
          </p:cNvSpPr>
          <p:nvPr/>
        </p:nvSpPr>
        <p:spPr bwMode="auto">
          <a:xfrm>
            <a:off x="5791201" y="1017594"/>
            <a:ext cx="923330"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Rest of header</a:t>
            </a:r>
            <a:endParaRPr lang="en-US" altLang="en-US" dirty="0"/>
          </a:p>
        </p:txBody>
      </p:sp>
      <p:sp>
        <p:nvSpPr>
          <p:cNvPr id="216075" name="Rectangle 11"/>
          <p:cNvSpPr>
            <a:spLocks noChangeArrowheads="1"/>
          </p:cNvSpPr>
          <p:nvPr/>
        </p:nvSpPr>
        <p:spPr bwMode="auto">
          <a:xfrm>
            <a:off x="5745170" y="1339855"/>
            <a:ext cx="1001877"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1400 data bytes</a:t>
            </a:r>
            <a:endParaRPr lang="en-US" altLang="en-US" dirty="0"/>
          </a:p>
        </p:txBody>
      </p:sp>
      <p:sp>
        <p:nvSpPr>
          <p:cNvPr id="216076" name="Freeform 12"/>
          <p:cNvSpPr>
            <a:spLocks/>
          </p:cNvSpPr>
          <p:nvPr/>
        </p:nvSpPr>
        <p:spPr bwMode="auto">
          <a:xfrm>
            <a:off x="4783139" y="452445"/>
            <a:ext cx="2882900" cy="1176337"/>
          </a:xfrm>
          <a:custGeom>
            <a:avLst/>
            <a:gdLst>
              <a:gd name="T0" fmla="*/ 1813 w 1816"/>
              <a:gd name="T1" fmla="*/ 741 h 741"/>
              <a:gd name="T2" fmla="*/ 1816 w 1816"/>
              <a:gd name="T3" fmla="*/ 0 h 741"/>
              <a:gd name="T4" fmla="*/ 0 w 1816"/>
              <a:gd name="T5" fmla="*/ 0 h 741"/>
              <a:gd name="T6" fmla="*/ 0 w 1816"/>
              <a:gd name="T7" fmla="*/ 741 h 741"/>
              <a:gd name="T8" fmla="*/ 1816 w 1816"/>
              <a:gd name="T9" fmla="*/ 741 h 741"/>
              <a:gd name="T10" fmla="*/ 1816 w 1816"/>
              <a:gd name="T11" fmla="*/ 741 h 741"/>
            </a:gdLst>
            <a:ahLst/>
            <a:cxnLst>
              <a:cxn ang="0">
                <a:pos x="T0" y="T1"/>
              </a:cxn>
              <a:cxn ang="0">
                <a:pos x="T2" y="T3"/>
              </a:cxn>
              <a:cxn ang="0">
                <a:pos x="T4" y="T5"/>
              </a:cxn>
              <a:cxn ang="0">
                <a:pos x="T6" y="T7"/>
              </a:cxn>
              <a:cxn ang="0">
                <a:pos x="T8" y="T9"/>
              </a:cxn>
              <a:cxn ang="0">
                <a:pos x="T10" y="T11"/>
              </a:cxn>
            </a:cxnLst>
            <a:rect l="0" t="0" r="r" b="b"/>
            <a:pathLst>
              <a:path w="1816" h="741">
                <a:moveTo>
                  <a:pt x="1813" y="741"/>
                </a:moveTo>
                <a:lnTo>
                  <a:pt x="1816" y="0"/>
                </a:lnTo>
                <a:lnTo>
                  <a:pt x="0" y="0"/>
                </a:lnTo>
                <a:lnTo>
                  <a:pt x="0" y="741"/>
                </a:lnTo>
                <a:lnTo>
                  <a:pt x="1816" y="741"/>
                </a:lnTo>
                <a:lnTo>
                  <a:pt x="1816" y="741"/>
                </a:lnTo>
              </a:path>
            </a:pathLst>
          </a:custGeom>
          <a:noFill/>
          <a:ln w="79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6077" name="Line 13"/>
          <p:cNvSpPr>
            <a:spLocks noChangeShapeType="1"/>
          </p:cNvSpPr>
          <p:nvPr/>
        </p:nvSpPr>
        <p:spPr bwMode="auto">
          <a:xfrm>
            <a:off x="4783141" y="712793"/>
            <a:ext cx="2874963" cy="1587"/>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078" name="Line 14"/>
          <p:cNvSpPr>
            <a:spLocks noChangeShapeType="1"/>
          </p:cNvSpPr>
          <p:nvPr/>
        </p:nvSpPr>
        <p:spPr bwMode="auto">
          <a:xfrm>
            <a:off x="4783141" y="971551"/>
            <a:ext cx="28749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079" name="Line 15"/>
          <p:cNvSpPr>
            <a:spLocks noChangeShapeType="1"/>
          </p:cNvSpPr>
          <p:nvPr/>
        </p:nvSpPr>
        <p:spPr bwMode="auto">
          <a:xfrm>
            <a:off x="4800605" y="1209675"/>
            <a:ext cx="28749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080" name="Line 16"/>
          <p:cNvSpPr>
            <a:spLocks noChangeShapeType="1"/>
          </p:cNvSpPr>
          <p:nvPr/>
        </p:nvSpPr>
        <p:spPr bwMode="auto">
          <a:xfrm>
            <a:off x="6705600" y="752475"/>
            <a:ext cx="0" cy="228600"/>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081" name="Line 17"/>
          <p:cNvSpPr>
            <a:spLocks noChangeShapeType="1"/>
          </p:cNvSpPr>
          <p:nvPr/>
        </p:nvSpPr>
        <p:spPr bwMode="auto">
          <a:xfrm>
            <a:off x="6492875" y="715963"/>
            <a:ext cx="1588" cy="25241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082" name="Line 18"/>
          <p:cNvSpPr>
            <a:spLocks noChangeShapeType="1"/>
          </p:cNvSpPr>
          <p:nvPr/>
        </p:nvSpPr>
        <p:spPr bwMode="auto">
          <a:xfrm>
            <a:off x="6289681" y="715963"/>
            <a:ext cx="4763" cy="25241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083" name="Line 19"/>
          <p:cNvSpPr>
            <a:spLocks noChangeShapeType="1"/>
          </p:cNvSpPr>
          <p:nvPr/>
        </p:nvSpPr>
        <p:spPr bwMode="auto">
          <a:xfrm>
            <a:off x="6092826" y="715963"/>
            <a:ext cx="1588" cy="25241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084" name="Rectangle 20"/>
          <p:cNvSpPr>
            <a:spLocks noChangeArrowheads="1"/>
          </p:cNvSpPr>
          <p:nvPr/>
        </p:nvSpPr>
        <p:spPr bwMode="auto">
          <a:xfrm>
            <a:off x="4432301" y="927106"/>
            <a:ext cx="171522"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(a)</a:t>
            </a:r>
            <a:endParaRPr lang="en-US" altLang="en-US" dirty="0"/>
          </a:p>
        </p:txBody>
      </p:sp>
      <p:sp>
        <p:nvSpPr>
          <p:cNvPr id="216085" name="Rectangle 21"/>
          <p:cNvSpPr>
            <a:spLocks noChangeArrowheads="1"/>
          </p:cNvSpPr>
          <p:nvPr/>
        </p:nvSpPr>
        <p:spPr bwMode="auto">
          <a:xfrm>
            <a:off x="5170488" y="2360618"/>
            <a:ext cx="312586"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Ident</a:t>
            </a:r>
            <a:endParaRPr lang="en-US" altLang="en-US" dirty="0"/>
          </a:p>
        </p:txBody>
      </p:sp>
      <p:sp>
        <p:nvSpPr>
          <p:cNvPr id="216086" name="Rectangle 22"/>
          <p:cNvSpPr>
            <a:spLocks noChangeArrowheads="1"/>
          </p:cNvSpPr>
          <p:nvPr/>
        </p:nvSpPr>
        <p:spPr bwMode="auto">
          <a:xfrm>
            <a:off x="5476876" y="2360618"/>
            <a:ext cx="229230"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 = x</a:t>
            </a:r>
            <a:endParaRPr lang="en-US" altLang="en-US" dirty="0"/>
          </a:p>
        </p:txBody>
      </p:sp>
      <p:sp>
        <p:nvSpPr>
          <p:cNvPr id="216087" name="Rectangle 23"/>
          <p:cNvSpPr>
            <a:spLocks noChangeArrowheads="1"/>
          </p:cNvSpPr>
          <p:nvPr/>
        </p:nvSpPr>
        <p:spPr bwMode="auto">
          <a:xfrm>
            <a:off x="6864349" y="2360618"/>
            <a:ext cx="373500"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Offset</a:t>
            </a:r>
            <a:endParaRPr lang="en-US" altLang="en-US" dirty="0"/>
          </a:p>
        </p:txBody>
      </p:sp>
      <p:sp>
        <p:nvSpPr>
          <p:cNvPr id="216088" name="Rectangle 24"/>
          <p:cNvSpPr>
            <a:spLocks noChangeArrowheads="1"/>
          </p:cNvSpPr>
          <p:nvPr/>
        </p:nvSpPr>
        <p:spPr bwMode="auto">
          <a:xfrm>
            <a:off x="7232651" y="2360618"/>
            <a:ext cx="237244"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 = 0</a:t>
            </a:r>
            <a:endParaRPr lang="en-US" altLang="en-US" dirty="0"/>
          </a:p>
        </p:txBody>
      </p:sp>
      <p:sp>
        <p:nvSpPr>
          <p:cNvPr id="216089" name="Rectangle 25"/>
          <p:cNvSpPr>
            <a:spLocks noChangeArrowheads="1"/>
          </p:cNvSpPr>
          <p:nvPr/>
        </p:nvSpPr>
        <p:spPr bwMode="auto">
          <a:xfrm>
            <a:off x="5778500" y="2087569"/>
            <a:ext cx="929742"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Start of header</a:t>
            </a:r>
            <a:endParaRPr lang="en-US" altLang="en-US" dirty="0"/>
          </a:p>
        </p:txBody>
      </p:sp>
      <p:sp>
        <p:nvSpPr>
          <p:cNvPr id="216090" name="Rectangle 26"/>
          <p:cNvSpPr>
            <a:spLocks noChangeArrowheads="1"/>
          </p:cNvSpPr>
          <p:nvPr/>
        </p:nvSpPr>
        <p:spPr bwMode="auto">
          <a:xfrm>
            <a:off x="6550025" y="2360618"/>
            <a:ext cx="78548"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1</a:t>
            </a:r>
            <a:endParaRPr lang="en-US" altLang="en-US" dirty="0"/>
          </a:p>
        </p:txBody>
      </p:sp>
      <p:sp>
        <p:nvSpPr>
          <p:cNvPr id="216091" name="Rectangle 27"/>
          <p:cNvSpPr>
            <a:spLocks noChangeArrowheads="1"/>
          </p:cNvSpPr>
          <p:nvPr/>
        </p:nvSpPr>
        <p:spPr bwMode="auto">
          <a:xfrm>
            <a:off x="5791201" y="2608269"/>
            <a:ext cx="923330"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Rest of header</a:t>
            </a:r>
            <a:endParaRPr lang="en-US" altLang="en-US" dirty="0"/>
          </a:p>
        </p:txBody>
      </p:sp>
      <p:sp>
        <p:nvSpPr>
          <p:cNvPr id="216092" name="Rectangle 28"/>
          <p:cNvSpPr>
            <a:spLocks noChangeArrowheads="1"/>
          </p:cNvSpPr>
          <p:nvPr/>
        </p:nvSpPr>
        <p:spPr bwMode="auto">
          <a:xfrm>
            <a:off x="5783264" y="2930530"/>
            <a:ext cx="923330"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512 data bytes</a:t>
            </a:r>
            <a:endParaRPr lang="en-US" altLang="en-US" dirty="0"/>
          </a:p>
        </p:txBody>
      </p:sp>
      <p:sp>
        <p:nvSpPr>
          <p:cNvPr id="216093" name="Freeform 29"/>
          <p:cNvSpPr>
            <a:spLocks/>
          </p:cNvSpPr>
          <p:nvPr/>
        </p:nvSpPr>
        <p:spPr bwMode="auto">
          <a:xfrm>
            <a:off x="4783139" y="2046294"/>
            <a:ext cx="2882900" cy="1177925"/>
          </a:xfrm>
          <a:custGeom>
            <a:avLst/>
            <a:gdLst>
              <a:gd name="T0" fmla="*/ 1813 w 1816"/>
              <a:gd name="T1" fmla="*/ 739 h 742"/>
              <a:gd name="T2" fmla="*/ 1816 w 1816"/>
              <a:gd name="T3" fmla="*/ 0 h 742"/>
              <a:gd name="T4" fmla="*/ 0 w 1816"/>
              <a:gd name="T5" fmla="*/ 0 h 742"/>
              <a:gd name="T6" fmla="*/ 0 w 1816"/>
              <a:gd name="T7" fmla="*/ 742 h 742"/>
              <a:gd name="T8" fmla="*/ 1816 w 1816"/>
              <a:gd name="T9" fmla="*/ 742 h 742"/>
              <a:gd name="T10" fmla="*/ 1816 w 1816"/>
              <a:gd name="T11" fmla="*/ 742 h 742"/>
            </a:gdLst>
            <a:ahLst/>
            <a:cxnLst>
              <a:cxn ang="0">
                <a:pos x="T0" y="T1"/>
              </a:cxn>
              <a:cxn ang="0">
                <a:pos x="T2" y="T3"/>
              </a:cxn>
              <a:cxn ang="0">
                <a:pos x="T4" y="T5"/>
              </a:cxn>
              <a:cxn ang="0">
                <a:pos x="T6" y="T7"/>
              </a:cxn>
              <a:cxn ang="0">
                <a:pos x="T8" y="T9"/>
              </a:cxn>
              <a:cxn ang="0">
                <a:pos x="T10" y="T11"/>
              </a:cxn>
            </a:cxnLst>
            <a:rect l="0" t="0" r="r" b="b"/>
            <a:pathLst>
              <a:path w="1816" h="742">
                <a:moveTo>
                  <a:pt x="1813" y="739"/>
                </a:moveTo>
                <a:lnTo>
                  <a:pt x="1816" y="0"/>
                </a:lnTo>
                <a:lnTo>
                  <a:pt x="0" y="0"/>
                </a:lnTo>
                <a:lnTo>
                  <a:pt x="0" y="742"/>
                </a:lnTo>
                <a:lnTo>
                  <a:pt x="1816" y="742"/>
                </a:lnTo>
                <a:lnTo>
                  <a:pt x="1816" y="742"/>
                </a:lnTo>
              </a:path>
            </a:pathLst>
          </a:custGeom>
          <a:noFill/>
          <a:ln w="79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6094" name="Line 30"/>
          <p:cNvSpPr>
            <a:spLocks noChangeShapeType="1"/>
          </p:cNvSpPr>
          <p:nvPr/>
        </p:nvSpPr>
        <p:spPr bwMode="auto">
          <a:xfrm>
            <a:off x="4800605" y="2276481"/>
            <a:ext cx="2874963" cy="4763"/>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095" name="Line 31"/>
          <p:cNvSpPr>
            <a:spLocks noChangeShapeType="1"/>
          </p:cNvSpPr>
          <p:nvPr/>
        </p:nvSpPr>
        <p:spPr bwMode="auto">
          <a:xfrm>
            <a:off x="4783141" y="2562231"/>
            <a:ext cx="2874963" cy="4763"/>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096" name="Line 32"/>
          <p:cNvSpPr>
            <a:spLocks noChangeShapeType="1"/>
          </p:cNvSpPr>
          <p:nvPr/>
        </p:nvSpPr>
        <p:spPr bwMode="auto">
          <a:xfrm>
            <a:off x="4783141" y="2822581"/>
            <a:ext cx="2874963" cy="4763"/>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097" name="Line 33"/>
          <p:cNvSpPr>
            <a:spLocks noChangeShapeType="1"/>
          </p:cNvSpPr>
          <p:nvPr/>
        </p:nvSpPr>
        <p:spPr bwMode="auto">
          <a:xfrm>
            <a:off x="6705600" y="2276475"/>
            <a:ext cx="0" cy="304800"/>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098" name="Line 34"/>
          <p:cNvSpPr>
            <a:spLocks noChangeShapeType="1"/>
          </p:cNvSpPr>
          <p:nvPr/>
        </p:nvSpPr>
        <p:spPr bwMode="auto">
          <a:xfrm>
            <a:off x="6492875" y="2306644"/>
            <a:ext cx="1588" cy="255587"/>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099" name="Line 35"/>
          <p:cNvSpPr>
            <a:spLocks noChangeShapeType="1"/>
          </p:cNvSpPr>
          <p:nvPr/>
        </p:nvSpPr>
        <p:spPr bwMode="auto">
          <a:xfrm>
            <a:off x="6289681" y="2306644"/>
            <a:ext cx="4763" cy="255587"/>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100" name="Line 36"/>
          <p:cNvSpPr>
            <a:spLocks noChangeShapeType="1"/>
          </p:cNvSpPr>
          <p:nvPr/>
        </p:nvSpPr>
        <p:spPr bwMode="auto">
          <a:xfrm>
            <a:off x="6092826" y="2306644"/>
            <a:ext cx="1588" cy="255587"/>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101" name="Rectangle 37"/>
          <p:cNvSpPr>
            <a:spLocks noChangeArrowheads="1"/>
          </p:cNvSpPr>
          <p:nvPr/>
        </p:nvSpPr>
        <p:spPr bwMode="auto">
          <a:xfrm>
            <a:off x="4427539" y="2516194"/>
            <a:ext cx="171522"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(b)</a:t>
            </a:r>
            <a:endParaRPr lang="en-US" altLang="en-US" dirty="0"/>
          </a:p>
        </p:txBody>
      </p:sp>
      <p:sp>
        <p:nvSpPr>
          <p:cNvPr id="216102" name="Rectangle 38"/>
          <p:cNvSpPr>
            <a:spLocks noChangeArrowheads="1"/>
          </p:cNvSpPr>
          <p:nvPr/>
        </p:nvSpPr>
        <p:spPr bwMode="auto">
          <a:xfrm>
            <a:off x="5170488" y="3946530"/>
            <a:ext cx="312586"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Ident</a:t>
            </a:r>
            <a:endParaRPr lang="en-US" altLang="en-US" dirty="0"/>
          </a:p>
        </p:txBody>
      </p:sp>
      <p:sp>
        <p:nvSpPr>
          <p:cNvPr id="216103" name="Rectangle 39"/>
          <p:cNvSpPr>
            <a:spLocks noChangeArrowheads="1"/>
          </p:cNvSpPr>
          <p:nvPr/>
        </p:nvSpPr>
        <p:spPr bwMode="auto">
          <a:xfrm>
            <a:off x="5476876" y="3946530"/>
            <a:ext cx="229230"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 = x</a:t>
            </a:r>
            <a:endParaRPr lang="en-US" altLang="en-US" dirty="0"/>
          </a:p>
        </p:txBody>
      </p:sp>
      <p:sp>
        <p:nvSpPr>
          <p:cNvPr id="216104" name="Rectangle 40"/>
          <p:cNvSpPr>
            <a:spLocks noChangeArrowheads="1"/>
          </p:cNvSpPr>
          <p:nvPr/>
        </p:nvSpPr>
        <p:spPr bwMode="auto">
          <a:xfrm>
            <a:off x="6789737" y="3946530"/>
            <a:ext cx="373500"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Offset</a:t>
            </a:r>
            <a:endParaRPr lang="en-US" altLang="en-US" dirty="0"/>
          </a:p>
        </p:txBody>
      </p:sp>
      <p:sp>
        <p:nvSpPr>
          <p:cNvPr id="216105" name="Rectangle 41"/>
          <p:cNvSpPr>
            <a:spLocks noChangeArrowheads="1"/>
          </p:cNvSpPr>
          <p:nvPr/>
        </p:nvSpPr>
        <p:spPr bwMode="auto">
          <a:xfrm>
            <a:off x="7153282" y="3946530"/>
            <a:ext cx="394339"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 = 512</a:t>
            </a:r>
            <a:endParaRPr lang="en-US" altLang="en-US" dirty="0"/>
          </a:p>
        </p:txBody>
      </p:sp>
      <p:sp>
        <p:nvSpPr>
          <p:cNvPr id="216106" name="Rectangle 42"/>
          <p:cNvSpPr>
            <a:spLocks noChangeArrowheads="1"/>
          </p:cNvSpPr>
          <p:nvPr/>
        </p:nvSpPr>
        <p:spPr bwMode="auto">
          <a:xfrm>
            <a:off x="5778500" y="3673481"/>
            <a:ext cx="929742"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Start of header</a:t>
            </a:r>
            <a:endParaRPr lang="en-US" altLang="en-US" dirty="0"/>
          </a:p>
        </p:txBody>
      </p:sp>
      <p:sp>
        <p:nvSpPr>
          <p:cNvPr id="216107" name="Rectangle 43"/>
          <p:cNvSpPr>
            <a:spLocks noChangeArrowheads="1"/>
          </p:cNvSpPr>
          <p:nvPr/>
        </p:nvSpPr>
        <p:spPr bwMode="auto">
          <a:xfrm>
            <a:off x="6550025" y="3946530"/>
            <a:ext cx="78548"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1</a:t>
            </a:r>
            <a:endParaRPr lang="en-US" altLang="en-US" dirty="0"/>
          </a:p>
        </p:txBody>
      </p:sp>
      <p:sp>
        <p:nvSpPr>
          <p:cNvPr id="216108" name="Rectangle 44"/>
          <p:cNvSpPr>
            <a:spLocks noChangeArrowheads="1"/>
          </p:cNvSpPr>
          <p:nvPr/>
        </p:nvSpPr>
        <p:spPr bwMode="auto">
          <a:xfrm>
            <a:off x="5791201" y="4198943"/>
            <a:ext cx="923330"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Rest of header</a:t>
            </a:r>
            <a:endParaRPr lang="en-US" altLang="en-US" dirty="0"/>
          </a:p>
        </p:txBody>
      </p:sp>
      <p:sp>
        <p:nvSpPr>
          <p:cNvPr id="216109" name="Rectangle 45"/>
          <p:cNvSpPr>
            <a:spLocks noChangeArrowheads="1"/>
          </p:cNvSpPr>
          <p:nvPr/>
        </p:nvSpPr>
        <p:spPr bwMode="auto">
          <a:xfrm>
            <a:off x="5783264" y="4516443"/>
            <a:ext cx="923330"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512 data bytes</a:t>
            </a:r>
            <a:endParaRPr lang="en-US" altLang="en-US" dirty="0"/>
          </a:p>
        </p:txBody>
      </p:sp>
      <p:sp>
        <p:nvSpPr>
          <p:cNvPr id="216110" name="Freeform 46"/>
          <p:cNvSpPr>
            <a:spLocks/>
          </p:cNvSpPr>
          <p:nvPr/>
        </p:nvSpPr>
        <p:spPr bwMode="auto">
          <a:xfrm>
            <a:off x="4783139" y="3632206"/>
            <a:ext cx="2882900" cy="1177925"/>
          </a:xfrm>
          <a:custGeom>
            <a:avLst/>
            <a:gdLst>
              <a:gd name="T0" fmla="*/ 1813 w 1816"/>
              <a:gd name="T1" fmla="*/ 739 h 742"/>
              <a:gd name="T2" fmla="*/ 1816 w 1816"/>
              <a:gd name="T3" fmla="*/ 0 h 742"/>
              <a:gd name="T4" fmla="*/ 0 w 1816"/>
              <a:gd name="T5" fmla="*/ 0 h 742"/>
              <a:gd name="T6" fmla="*/ 0 w 1816"/>
              <a:gd name="T7" fmla="*/ 742 h 742"/>
              <a:gd name="T8" fmla="*/ 1816 w 1816"/>
              <a:gd name="T9" fmla="*/ 742 h 742"/>
              <a:gd name="T10" fmla="*/ 1816 w 1816"/>
              <a:gd name="T11" fmla="*/ 742 h 742"/>
            </a:gdLst>
            <a:ahLst/>
            <a:cxnLst>
              <a:cxn ang="0">
                <a:pos x="T0" y="T1"/>
              </a:cxn>
              <a:cxn ang="0">
                <a:pos x="T2" y="T3"/>
              </a:cxn>
              <a:cxn ang="0">
                <a:pos x="T4" y="T5"/>
              </a:cxn>
              <a:cxn ang="0">
                <a:pos x="T6" y="T7"/>
              </a:cxn>
              <a:cxn ang="0">
                <a:pos x="T8" y="T9"/>
              </a:cxn>
              <a:cxn ang="0">
                <a:pos x="T10" y="T11"/>
              </a:cxn>
            </a:cxnLst>
            <a:rect l="0" t="0" r="r" b="b"/>
            <a:pathLst>
              <a:path w="1816" h="742">
                <a:moveTo>
                  <a:pt x="1813" y="739"/>
                </a:moveTo>
                <a:lnTo>
                  <a:pt x="1816" y="0"/>
                </a:lnTo>
                <a:lnTo>
                  <a:pt x="0" y="0"/>
                </a:lnTo>
                <a:lnTo>
                  <a:pt x="0" y="742"/>
                </a:lnTo>
                <a:lnTo>
                  <a:pt x="1816" y="742"/>
                </a:lnTo>
                <a:lnTo>
                  <a:pt x="1816" y="742"/>
                </a:lnTo>
              </a:path>
            </a:pathLst>
          </a:custGeom>
          <a:noFill/>
          <a:ln w="79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6111" name="Line 47"/>
          <p:cNvSpPr>
            <a:spLocks noChangeShapeType="1"/>
          </p:cNvSpPr>
          <p:nvPr/>
        </p:nvSpPr>
        <p:spPr bwMode="auto">
          <a:xfrm>
            <a:off x="4783141" y="3889382"/>
            <a:ext cx="2874963" cy="3175"/>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112" name="Line 48"/>
          <p:cNvSpPr>
            <a:spLocks noChangeShapeType="1"/>
          </p:cNvSpPr>
          <p:nvPr/>
        </p:nvSpPr>
        <p:spPr bwMode="auto">
          <a:xfrm>
            <a:off x="4783141" y="4149731"/>
            <a:ext cx="2874963" cy="3175"/>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113" name="Line 49"/>
          <p:cNvSpPr>
            <a:spLocks noChangeShapeType="1"/>
          </p:cNvSpPr>
          <p:nvPr/>
        </p:nvSpPr>
        <p:spPr bwMode="auto">
          <a:xfrm>
            <a:off x="4783141" y="4410082"/>
            <a:ext cx="2874963" cy="3175"/>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114" name="Line 50"/>
          <p:cNvSpPr>
            <a:spLocks noChangeShapeType="1"/>
          </p:cNvSpPr>
          <p:nvPr/>
        </p:nvSpPr>
        <p:spPr bwMode="auto">
          <a:xfrm>
            <a:off x="6705606" y="3876682"/>
            <a:ext cx="3175" cy="257175"/>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115" name="Line 51"/>
          <p:cNvSpPr>
            <a:spLocks noChangeShapeType="1"/>
          </p:cNvSpPr>
          <p:nvPr/>
        </p:nvSpPr>
        <p:spPr bwMode="auto">
          <a:xfrm>
            <a:off x="6492875" y="3892557"/>
            <a:ext cx="1588" cy="257175"/>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116" name="Line 52"/>
          <p:cNvSpPr>
            <a:spLocks noChangeShapeType="1"/>
          </p:cNvSpPr>
          <p:nvPr/>
        </p:nvSpPr>
        <p:spPr bwMode="auto">
          <a:xfrm>
            <a:off x="6289681" y="3892557"/>
            <a:ext cx="4763" cy="257175"/>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117" name="Line 53"/>
          <p:cNvSpPr>
            <a:spLocks noChangeShapeType="1"/>
          </p:cNvSpPr>
          <p:nvPr/>
        </p:nvSpPr>
        <p:spPr bwMode="auto">
          <a:xfrm>
            <a:off x="6092826" y="3892557"/>
            <a:ext cx="1588" cy="257175"/>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118" name="Rectangle 54"/>
          <p:cNvSpPr>
            <a:spLocks noChangeArrowheads="1"/>
          </p:cNvSpPr>
          <p:nvPr/>
        </p:nvSpPr>
        <p:spPr bwMode="auto">
          <a:xfrm>
            <a:off x="5170488" y="5537206"/>
            <a:ext cx="312586"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Ident</a:t>
            </a:r>
            <a:endParaRPr lang="en-US" altLang="en-US" dirty="0"/>
          </a:p>
        </p:txBody>
      </p:sp>
      <p:sp>
        <p:nvSpPr>
          <p:cNvPr id="216119" name="Rectangle 55"/>
          <p:cNvSpPr>
            <a:spLocks noChangeArrowheads="1"/>
          </p:cNvSpPr>
          <p:nvPr/>
        </p:nvSpPr>
        <p:spPr bwMode="auto">
          <a:xfrm>
            <a:off x="5476876" y="5537206"/>
            <a:ext cx="229230"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 = x</a:t>
            </a:r>
            <a:endParaRPr lang="en-US" altLang="en-US" dirty="0"/>
          </a:p>
        </p:txBody>
      </p:sp>
      <p:sp>
        <p:nvSpPr>
          <p:cNvPr id="216120" name="Rectangle 56"/>
          <p:cNvSpPr>
            <a:spLocks noChangeArrowheads="1"/>
          </p:cNvSpPr>
          <p:nvPr/>
        </p:nvSpPr>
        <p:spPr bwMode="auto">
          <a:xfrm>
            <a:off x="6748463" y="5537206"/>
            <a:ext cx="373500"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Offset</a:t>
            </a:r>
            <a:endParaRPr lang="en-US" altLang="en-US" dirty="0"/>
          </a:p>
        </p:txBody>
      </p:sp>
      <p:sp>
        <p:nvSpPr>
          <p:cNvPr id="216121" name="Rectangle 57"/>
          <p:cNvSpPr>
            <a:spLocks noChangeArrowheads="1"/>
          </p:cNvSpPr>
          <p:nvPr/>
        </p:nvSpPr>
        <p:spPr bwMode="auto">
          <a:xfrm>
            <a:off x="7116763" y="5537206"/>
            <a:ext cx="472886"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 = 1024</a:t>
            </a:r>
            <a:endParaRPr lang="en-US" altLang="en-US" dirty="0"/>
          </a:p>
        </p:txBody>
      </p:sp>
      <p:sp>
        <p:nvSpPr>
          <p:cNvPr id="216122" name="Rectangle 58"/>
          <p:cNvSpPr>
            <a:spLocks noChangeArrowheads="1"/>
          </p:cNvSpPr>
          <p:nvPr/>
        </p:nvSpPr>
        <p:spPr bwMode="auto">
          <a:xfrm>
            <a:off x="5778500" y="5268918"/>
            <a:ext cx="929742"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Start of header</a:t>
            </a:r>
            <a:endParaRPr lang="en-US" altLang="en-US" dirty="0"/>
          </a:p>
        </p:txBody>
      </p:sp>
      <p:sp>
        <p:nvSpPr>
          <p:cNvPr id="216123" name="Rectangle 59"/>
          <p:cNvSpPr>
            <a:spLocks noChangeArrowheads="1"/>
          </p:cNvSpPr>
          <p:nvPr/>
        </p:nvSpPr>
        <p:spPr bwMode="auto">
          <a:xfrm>
            <a:off x="6550025" y="5537206"/>
            <a:ext cx="78548"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0</a:t>
            </a:r>
            <a:endParaRPr lang="en-US" altLang="en-US" dirty="0"/>
          </a:p>
        </p:txBody>
      </p:sp>
      <p:sp>
        <p:nvSpPr>
          <p:cNvPr id="216124" name="Rectangle 60"/>
          <p:cNvSpPr>
            <a:spLocks noChangeArrowheads="1"/>
          </p:cNvSpPr>
          <p:nvPr/>
        </p:nvSpPr>
        <p:spPr bwMode="auto">
          <a:xfrm>
            <a:off x="5791201" y="5789618"/>
            <a:ext cx="923330"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Rest of header</a:t>
            </a:r>
            <a:endParaRPr lang="en-US" altLang="en-US" dirty="0"/>
          </a:p>
        </p:txBody>
      </p:sp>
      <p:sp>
        <p:nvSpPr>
          <p:cNvPr id="216125" name="Rectangle 61"/>
          <p:cNvSpPr>
            <a:spLocks noChangeArrowheads="1"/>
          </p:cNvSpPr>
          <p:nvPr/>
        </p:nvSpPr>
        <p:spPr bwMode="auto">
          <a:xfrm>
            <a:off x="5783264" y="6110294"/>
            <a:ext cx="923330"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100" dirty="0">
                <a:solidFill>
                  <a:srgbClr val="000000"/>
                </a:solidFill>
                <a:latin typeface="Arial" charset="0"/>
              </a:rPr>
              <a:t>376 data bytes</a:t>
            </a:r>
            <a:endParaRPr lang="en-US" altLang="en-US" dirty="0"/>
          </a:p>
        </p:txBody>
      </p:sp>
      <p:sp>
        <p:nvSpPr>
          <p:cNvPr id="216126" name="Freeform 62"/>
          <p:cNvSpPr>
            <a:spLocks/>
          </p:cNvSpPr>
          <p:nvPr/>
        </p:nvSpPr>
        <p:spPr bwMode="auto">
          <a:xfrm>
            <a:off x="4783139" y="5222880"/>
            <a:ext cx="2882900" cy="1177925"/>
          </a:xfrm>
          <a:custGeom>
            <a:avLst/>
            <a:gdLst>
              <a:gd name="T0" fmla="*/ 1813 w 1816"/>
              <a:gd name="T1" fmla="*/ 742 h 742"/>
              <a:gd name="T2" fmla="*/ 1816 w 1816"/>
              <a:gd name="T3" fmla="*/ 0 h 742"/>
              <a:gd name="T4" fmla="*/ 0 w 1816"/>
              <a:gd name="T5" fmla="*/ 0 h 742"/>
              <a:gd name="T6" fmla="*/ 0 w 1816"/>
              <a:gd name="T7" fmla="*/ 742 h 742"/>
              <a:gd name="T8" fmla="*/ 1816 w 1816"/>
              <a:gd name="T9" fmla="*/ 742 h 742"/>
              <a:gd name="T10" fmla="*/ 1816 w 1816"/>
              <a:gd name="T11" fmla="*/ 742 h 742"/>
            </a:gdLst>
            <a:ahLst/>
            <a:cxnLst>
              <a:cxn ang="0">
                <a:pos x="T0" y="T1"/>
              </a:cxn>
              <a:cxn ang="0">
                <a:pos x="T2" y="T3"/>
              </a:cxn>
              <a:cxn ang="0">
                <a:pos x="T4" y="T5"/>
              </a:cxn>
              <a:cxn ang="0">
                <a:pos x="T6" y="T7"/>
              </a:cxn>
              <a:cxn ang="0">
                <a:pos x="T8" y="T9"/>
              </a:cxn>
              <a:cxn ang="0">
                <a:pos x="T10" y="T11"/>
              </a:cxn>
            </a:cxnLst>
            <a:rect l="0" t="0" r="r" b="b"/>
            <a:pathLst>
              <a:path w="1816" h="742">
                <a:moveTo>
                  <a:pt x="1813" y="742"/>
                </a:moveTo>
                <a:lnTo>
                  <a:pt x="1816" y="0"/>
                </a:lnTo>
                <a:lnTo>
                  <a:pt x="0" y="0"/>
                </a:lnTo>
                <a:lnTo>
                  <a:pt x="0" y="742"/>
                </a:lnTo>
                <a:lnTo>
                  <a:pt x="1816" y="742"/>
                </a:lnTo>
                <a:lnTo>
                  <a:pt x="1816" y="742"/>
                </a:lnTo>
              </a:path>
            </a:pathLst>
          </a:custGeom>
          <a:noFill/>
          <a:ln w="79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6127" name="Line 63"/>
          <p:cNvSpPr>
            <a:spLocks noChangeShapeType="1"/>
          </p:cNvSpPr>
          <p:nvPr/>
        </p:nvSpPr>
        <p:spPr bwMode="auto">
          <a:xfrm>
            <a:off x="4783141" y="5483226"/>
            <a:ext cx="28749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128" name="Line 64"/>
          <p:cNvSpPr>
            <a:spLocks noChangeShapeType="1"/>
          </p:cNvSpPr>
          <p:nvPr/>
        </p:nvSpPr>
        <p:spPr bwMode="auto">
          <a:xfrm>
            <a:off x="4800605" y="5705475"/>
            <a:ext cx="28749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129" name="Line 65"/>
          <p:cNvSpPr>
            <a:spLocks noChangeShapeType="1"/>
          </p:cNvSpPr>
          <p:nvPr/>
        </p:nvSpPr>
        <p:spPr bwMode="auto">
          <a:xfrm>
            <a:off x="4783141" y="6003926"/>
            <a:ext cx="28749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130" name="Line 66"/>
          <p:cNvSpPr>
            <a:spLocks noChangeShapeType="1"/>
          </p:cNvSpPr>
          <p:nvPr/>
        </p:nvSpPr>
        <p:spPr bwMode="auto">
          <a:xfrm>
            <a:off x="6705606" y="5476880"/>
            <a:ext cx="3175" cy="252413"/>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131" name="Line 67"/>
          <p:cNvSpPr>
            <a:spLocks noChangeShapeType="1"/>
          </p:cNvSpPr>
          <p:nvPr/>
        </p:nvSpPr>
        <p:spPr bwMode="auto">
          <a:xfrm>
            <a:off x="6492875" y="5487989"/>
            <a:ext cx="1588" cy="25241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132" name="Line 68"/>
          <p:cNvSpPr>
            <a:spLocks noChangeShapeType="1"/>
          </p:cNvSpPr>
          <p:nvPr/>
        </p:nvSpPr>
        <p:spPr bwMode="auto">
          <a:xfrm>
            <a:off x="6289681" y="5487989"/>
            <a:ext cx="4763" cy="25241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6133" name="Line 69"/>
          <p:cNvSpPr>
            <a:spLocks noChangeShapeType="1"/>
          </p:cNvSpPr>
          <p:nvPr/>
        </p:nvSpPr>
        <p:spPr bwMode="auto">
          <a:xfrm>
            <a:off x="6092826" y="5487989"/>
            <a:ext cx="1588" cy="25241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82494-732D-4A03-8C8F-ADE6B250CD0C}"/>
              </a:ext>
            </a:extLst>
          </p:cNvPr>
          <p:cNvSpPr>
            <a:spLocks noGrp="1"/>
          </p:cNvSpPr>
          <p:nvPr>
            <p:ph type="title"/>
          </p:nvPr>
        </p:nvSpPr>
        <p:spPr>
          <a:xfrm>
            <a:off x="1066800" y="484632"/>
            <a:ext cx="10363200" cy="1115568"/>
          </a:xfrm>
        </p:spPr>
        <p:txBody>
          <a:bodyPr>
            <a:normAutofit/>
          </a:bodyPr>
          <a:lstStyle/>
          <a:p>
            <a:r>
              <a:rPr lang="en-US" sz="5400" dirty="0"/>
              <a:t>Exercises</a:t>
            </a:r>
          </a:p>
        </p:txBody>
      </p:sp>
      <p:sp>
        <p:nvSpPr>
          <p:cNvPr id="3" name="Content Placeholder 2">
            <a:extLst>
              <a:ext uri="{FF2B5EF4-FFF2-40B4-BE49-F238E27FC236}">
                <a16:creationId xmlns:a16="http://schemas.microsoft.com/office/drawing/2014/main" id="{04365EE6-B2F9-478F-8DE1-153542C1AC6E}"/>
              </a:ext>
            </a:extLst>
          </p:cNvPr>
          <p:cNvSpPr>
            <a:spLocks noGrp="1"/>
          </p:cNvSpPr>
          <p:nvPr>
            <p:ph idx="1"/>
          </p:nvPr>
        </p:nvSpPr>
        <p:spPr>
          <a:xfrm>
            <a:off x="1143000" y="1752600"/>
            <a:ext cx="10210800" cy="4419600"/>
          </a:xfrm>
        </p:spPr>
        <p:txBody>
          <a:bodyPr>
            <a:normAutofit/>
          </a:bodyPr>
          <a:lstStyle/>
          <a:p>
            <a:r>
              <a:rPr lang="en-US" altLang="zh-HK" sz="2800" dirty="0"/>
              <a:t>Issue a large enough ping message (ICMP echo request) to cause IP fragmentation.</a:t>
            </a:r>
          </a:p>
          <a:p>
            <a:pPr lvl="1"/>
            <a:r>
              <a:rPr lang="en-US" altLang="zh-HK" sz="2400" dirty="0"/>
              <a:t>Windows: </a:t>
            </a:r>
            <a:r>
              <a:rPr lang="en-US" altLang="zh-HK" sz="2400" dirty="0">
                <a:latin typeface="Courier New" panose="02070309020205020404" pitchFamily="49" charset="0"/>
                <a:cs typeface="Courier New" panose="02070309020205020404" pitchFamily="49" charset="0"/>
              </a:rPr>
              <a:t>ping -n 1 -l 2000 8.8.8.8</a:t>
            </a:r>
          </a:p>
          <a:p>
            <a:pPr lvl="1"/>
            <a:r>
              <a:rPr lang="en-US" altLang="zh-HK" sz="2400" dirty="0"/>
              <a:t>MacOS: </a:t>
            </a:r>
            <a:r>
              <a:rPr lang="en-US" altLang="zh-HK" sz="2400" dirty="0">
                <a:latin typeface="Courier New" panose="02070309020205020404" pitchFamily="49" charset="0"/>
                <a:cs typeface="Courier New" panose="02070309020205020404" pitchFamily="49" charset="0"/>
              </a:rPr>
              <a:t>ping -c 1 -s 2000 8.8.8.8</a:t>
            </a:r>
          </a:p>
          <a:p>
            <a:r>
              <a:rPr lang="en-US" altLang="zh-HK" sz="2800" dirty="0">
                <a:cs typeface="Courier New" panose="02070309020205020404" pitchFamily="49" charset="0"/>
              </a:rPr>
              <a:t>Do you capture any packets sent from this ping?</a:t>
            </a:r>
          </a:p>
          <a:p>
            <a:pPr marL="0" indent="0">
              <a:buNone/>
            </a:pPr>
            <a:endParaRPr lang="en-US" altLang="zh-HK" dirty="0"/>
          </a:p>
          <a:p>
            <a:endParaRPr lang="en-US" dirty="0"/>
          </a:p>
        </p:txBody>
      </p:sp>
      <p:sp>
        <p:nvSpPr>
          <p:cNvPr id="4" name="Slide Number Placeholder 3">
            <a:extLst>
              <a:ext uri="{FF2B5EF4-FFF2-40B4-BE49-F238E27FC236}">
                <a16:creationId xmlns:a16="http://schemas.microsoft.com/office/drawing/2014/main" id="{891DC147-74A1-425B-A251-1F89464A7CEB}"/>
              </a:ext>
            </a:extLst>
          </p:cNvPr>
          <p:cNvSpPr>
            <a:spLocks noGrp="1"/>
          </p:cNvSpPr>
          <p:nvPr>
            <p:ph type="sldNum" sz="quarter" idx="12"/>
          </p:nvPr>
        </p:nvSpPr>
        <p:spPr/>
        <p:txBody>
          <a:bodyPr/>
          <a:lstStyle/>
          <a:p>
            <a:fld id="{48511D1B-E4DB-470C-AB1C-194405D59940}" type="slidenum">
              <a:rPr lang="en-US" smtClean="0"/>
              <a:t>37</a:t>
            </a:fld>
            <a:endParaRPr lang="en-US" dirty="0"/>
          </a:p>
        </p:txBody>
      </p:sp>
    </p:spTree>
    <p:extLst>
      <p:ext uri="{BB962C8B-B14F-4D97-AF65-F5344CB8AC3E}">
        <p14:creationId xmlns:p14="http://schemas.microsoft.com/office/powerpoint/2010/main" val="11468210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normAutofit/>
          </a:bodyPr>
          <a:lstStyle/>
          <a:p>
            <a:pPr>
              <a:defRPr/>
            </a:pPr>
            <a:r>
              <a:rPr lang="en-US" sz="5400" dirty="0"/>
              <a:t>Internet control message protocol (ICMP)</a:t>
            </a:r>
          </a:p>
        </p:txBody>
      </p:sp>
      <p:sp>
        <p:nvSpPr>
          <p:cNvPr id="49156" name="Rectangle 3"/>
          <p:cNvSpPr>
            <a:spLocks noGrp="1" noChangeArrowheads="1"/>
          </p:cNvSpPr>
          <p:nvPr>
            <p:ph idx="1"/>
          </p:nvPr>
        </p:nvSpPr>
        <p:spPr>
          <a:xfrm>
            <a:off x="1143000" y="2273808"/>
            <a:ext cx="10210800" cy="4050792"/>
          </a:xfrm>
        </p:spPr>
        <p:txBody>
          <a:bodyPr/>
          <a:lstStyle/>
          <a:p>
            <a:r>
              <a:rPr lang="en-US" sz="2800" dirty="0"/>
              <a:t>RFCs 792 and 950</a:t>
            </a:r>
          </a:p>
          <a:p>
            <a:r>
              <a:rPr lang="en-US" sz="2800" dirty="0"/>
              <a:t>The main services provided by ICMP are:</a:t>
            </a:r>
          </a:p>
          <a:p>
            <a:pPr lvl="1"/>
            <a:r>
              <a:rPr lang="en-US" sz="2400" dirty="0"/>
              <a:t>Error reporting (error)</a:t>
            </a:r>
          </a:p>
          <a:p>
            <a:pPr lvl="1"/>
            <a:r>
              <a:rPr lang="en-US" sz="2400" dirty="0"/>
              <a:t>Reachability test (query)</a:t>
            </a:r>
          </a:p>
          <a:p>
            <a:pPr lvl="1"/>
            <a:r>
              <a:rPr lang="en-US" sz="2400" dirty="0"/>
              <a:t>Congestion control (error)</a:t>
            </a:r>
          </a:p>
          <a:p>
            <a:pPr lvl="1"/>
            <a:r>
              <a:rPr lang="en-US" sz="2400" dirty="0"/>
              <a:t>Route-change notification (error)</a:t>
            </a:r>
          </a:p>
          <a:p>
            <a:pPr lvl="1"/>
            <a:r>
              <a:rPr lang="en-US" sz="2400" dirty="0"/>
              <a:t>Time stamping (query)</a:t>
            </a:r>
          </a:p>
          <a:p>
            <a:pPr lvl="1"/>
            <a:r>
              <a:rPr lang="en-US" sz="2400" dirty="0"/>
              <a:t>Subnet addressing (query)</a:t>
            </a:r>
          </a:p>
          <a:p>
            <a:pPr lvl="1"/>
            <a:r>
              <a:rPr lang="en-US" sz="2400" dirty="0"/>
              <a:t>Router advertisement and solicitation (query)</a:t>
            </a:r>
          </a:p>
        </p:txBody>
      </p:sp>
      <p:sp>
        <p:nvSpPr>
          <p:cNvPr id="4" name="Slide Number Placeholder 5"/>
          <p:cNvSpPr>
            <a:spLocks noGrp="1"/>
          </p:cNvSpPr>
          <p:nvPr>
            <p:ph type="sldNum" sz="quarter" idx="12"/>
          </p:nvPr>
        </p:nvSpPr>
        <p:spPr/>
        <p:txBody>
          <a:bodyPr>
            <a:normAutofit/>
          </a:bodyPr>
          <a:lstStyle/>
          <a:p>
            <a:pPr>
              <a:defRPr/>
            </a:pPr>
            <a:fld id="{668763BD-0E55-445F-BD89-BD4D7A447EE3}" type="slidenum">
              <a:rPr lang="en-GB"/>
              <a:pPr>
                <a:defRPr/>
              </a:pPr>
              <a:t>38</a:t>
            </a:fld>
            <a:endParaRPr lang="en-GB"/>
          </a:p>
        </p:txBody>
      </p:sp>
    </p:spTree>
    <p:extLst>
      <p:ext uri="{BB962C8B-B14F-4D97-AF65-F5344CB8AC3E}">
        <p14:creationId xmlns:p14="http://schemas.microsoft.com/office/powerpoint/2010/main" val="21360879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a:bodyPr>
          <a:lstStyle/>
          <a:p>
            <a:r>
              <a:rPr lang="en-US" sz="5400" dirty="0"/>
              <a:t>ICMP messages</a:t>
            </a:r>
          </a:p>
        </p:txBody>
      </p:sp>
      <p:sp>
        <p:nvSpPr>
          <p:cNvPr id="50180" name="Rectangle 3"/>
          <p:cNvSpPr>
            <a:spLocks noGrp="1" noChangeArrowheads="1"/>
          </p:cNvSpPr>
          <p:nvPr>
            <p:ph idx="1"/>
          </p:nvPr>
        </p:nvSpPr>
        <p:spPr/>
        <p:txBody>
          <a:bodyPr/>
          <a:lstStyle/>
          <a:p>
            <a:r>
              <a:rPr lang="en-US" sz="2800" dirty="0"/>
              <a:t>ICMP messages, protected by 16-bit checksums, are encapsulated in IP datagrams.</a:t>
            </a:r>
          </a:p>
          <a:p>
            <a:r>
              <a:rPr lang="en-US" sz="2800" dirty="0"/>
              <a:t>ICMP messages are classified into </a:t>
            </a:r>
            <a:r>
              <a:rPr lang="en-US" sz="2800" dirty="0">
                <a:solidFill>
                  <a:srgbClr val="C00000"/>
                </a:solidFill>
              </a:rPr>
              <a:t>error messages </a:t>
            </a:r>
            <a:r>
              <a:rPr lang="en-US" sz="2800" dirty="0"/>
              <a:t>and </a:t>
            </a:r>
            <a:r>
              <a:rPr lang="en-US" sz="2800" dirty="0">
                <a:solidFill>
                  <a:srgbClr val="C00000"/>
                </a:solidFill>
              </a:rPr>
              <a:t>query messages</a:t>
            </a:r>
            <a:r>
              <a:rPr lang="en-US" sz="2800" dirty="0"/>
              <a:t>.</a:t>
            </a:r>
          </a:p>
          <a:p>
            <a:pPr lvl="1"/>
            <a:r>
              <a:rPr lang="en-US" sz="2400" dirty="0"/>
              <a:t>Query messages include </a:t>
            </a:r>
          </a:p>
          <a:p>
            <a:pPr lvl="2"/>
            <a:r>
              <a:rPr lang="en-US" sz="2000" dirty="0"/>
              <a:t>echo request and reply (Ping)</a:t>
            </a:r>
          </a:p>
          <a:p>
            <a:pPr lvl="2"/>
            <a:r>
              <a:rPr lang="en-US" sz="2000" dirty="0"/>
              <a:t>router advertisement and solicitation </a:t>
            </a:r>
          </a:p>
          <a:p>
            <a:pPr lvl="2"/>
            <a:r>
              <a:rPr lang="en-US" sz="2000" dirty="0"/>
              <a:t>timestamp request and reply</a:t>
            </a:r>
          </a:p>
          <a:p>
            <a:pPr lvl="2"/>
            <a:r>
              <a:rPr lang="en-US" sz="2000" dirty="0"/>
              <a:t>address mask request and reply</a:t>
            </a:r>
          </a:p>
          <a:p>
            <a:pPr lvl="1"/>
            <a:r>
              <a:rPr lang="en-US" sz="2400" dirty="0"/>
              <a:t>The rest are error messages</a:t>
            </a:r>
          </a:p>
        </p:txBody>
      </p:sp>
      <p:sp>
        <p:nvSpPr>
          <p:cNvPr id="4" name="Slide Number Placeholder 5"/>
          <p:cNvSpPr>
            <a:spLocks noGrp="1"/>
          </p:cNvSpPr>
          <p:nvPr>
            <p:ph type="sldNum" sz="quarter" idx="12"/>
          </p:nvPr>
        </p:nvSpPr>
        <p:spPr/>
        <p:txBody>
          <a:bodyPr>
            <a:normAutofit/>
          </a:bodyPr>
          <a:lstStyle/>
          <a:p>
            <a:pPr>
              <a:defRPr/>
            </a:pPr>
            <a:fld id="{95A02950-1B6F-478F-94B8-C0BA2188D077}" type="slidenum">
              <a:rPr lang="en-GB"/>
              <a:pPr>
                <a:defRPr/>
              </a:pPr>
              <a:t>39</a:t>
            </a:fld>
            <a:endParaRPr lang="en-GB"/>
          </a:p>
        </p:txBody>
      </p:sp>
    </p:spTree>
    <p:extLst>
      <p:ext uri="{BB962C8B-B14F-4D97-AF65-F5344CB8AC3E}">
        <p14:creationId xmlns:p14="http://schemas.microsoft.com/office/powerpoint/2010/main" val="855054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987251" y="838200"/>
            <a:ext cx="8379488" cy="609600"/>
          </a:xfrm>
        </p:spPr>
        <p:txBody>
          <a:bodyPr>
            <a:noAutofit/>
          </a:bodyPr>
          <a:lstStyle/>
          <a:p>
            <a:pPr eaLnBrk="1" hangingPunct="1"/>
            <a:r>
              <a:rPr lang="en-US" sz="5400" dirty="0"/>
              <a:t>Assumptions made by IP</a:t>
            </a:r>
          </a:p>
        </p:txBody>
      </p:sp>
      <p:sp>
        <p:nvSpPr>
          <p:cNvPr id="13316" name="Rectangle 3"/>
          <p:cNvSpPr>
            <a:spLocks noGrp="1" noChangeArrowheads="1"/>
          </p:cNvSpPr>
          <p:nvPr>
            <p:ph idx="1"/>
          </p:nvPr>
        </p:nvSpPr>
        <p:spPr>
          <a:xfrm>
            <a:off x="990600" y="1828800"/>
            <a:ext cx="10210800" cy="4419600"/>
          </a:xfrm>
        </p:spPr>
        <p:txBody>
          <a:bodyPr/>
          <a:lstStyle/>
          <a:p>
            <a:pPr eaLnBrk="1" hangingPunct="1"/>
            <a:r>
              <a:rPr lang="en-US" sz="2800" dirty="0"/>
              <a:t>IP made a </a:t>
            </a:r>
            <a:r>
              <a:rPr lang="en-US" sz="2800" dirty="0">
                <a:solidFill>
                  <a:srgbClr val="C00000"/>
                </a:solidFill>
              </a:rPr>
              <a:t>minimal set of assumptions </a:t>
            </a:r>
            <a:r>
              <a:rPr lang="en-US" sz="2800" dirty="0"/>
              <a:t>about the function of that the network to be connected would provide.</a:t>
            </a:r>
          </a:p>
          <a:p>
            <a:pPr lvl="1" eaLnBrk="1" hangingPunct="1"/>
            <a:r>
              <a:rPr lang="en-US" sz="2400" dirty="0"/>
              <a:t>The network can transport a packet, which must be of </a:t>
            </a:r>
            <a:r>
              <a:rPr lang="en-US" sz="2400" dirty="0">
                <a:solidFill>
                  <a:srgbClr val="C00000"/>
                </a:solidFill>
              </a:rPr>
              <a:t>reasonable size</a:t>
            </a:r>
            <a:r>
              <a:rPr lang="en-US" sz="2400" dirty="0"/>
              <a:t>.</a:t>
            </a:r>
          </a:p>
          <a:p>
            <a:pPr lvl="1" eaLnBrk="1" hangingPunct="1"/>
            <a:r>
              <a:rPr lang="en-US" sz="2400" dirty="0"/>
              <a:t>The packets should be delivered with </a:t>
            </a:r>
            <a:r>
              <a:rPr lang="en-US" sz="2400" dirty="0">
                <a:solidFill>
                  <a:srgbClr val="C00000"/>
                </a:solidFill>
              </a:rPr>
              <a:t>reasonable reliability </a:t>
            </a:r>
            <a:r>
              <a:rPr lang="en-US" sz="2400" dirty="0"/>
              <a:t>but not perfect reliability.</a:t>
            </a:r>
          </a:p>
          <a:p>
            <a:pPr lvl="1" eaLnBrk="1" hangingPunct="1"/>
            <a:r>
              <a:rPr lang="en-US" sz="2400" dirty="0"/>
              <a:t>The network must have </a:t>
            </a:r>
            <a:r>
              <a:rPr lang="en-US" sz="2400" dirty="0">
                <a:solidFill>
                  <a:srgbClr val="C00000"/>
                </a:solidFill>
              </a:rPr>
              <a:t>some suitable form of addressing </a:t>
            </a:r>
            <a:r>
              <a:rPr lang="en-US" sz="2400" dirty="0"/>
              <a:t>if it is more than a point-to-point link.</a:t>
            </a:r>
          </a:p>
        </p:txBody>
      </p:sp>
      <p:sp>
        <p:nvSpPr>
          <p:cNvPr id="13314" name="Slide Number Placeholder 5"/>
          <p:cNvSpPr>
            <a:spLocks noGrp="1"/>
          </p:cNvSpPr>
          <p:nvPr>
            <p:ph type="sldNum" sz="quarter" idx="12"/>
          </p:nvPr>
        </p:nvSpPr>
        <p:spPr>
          <a:noFill/>
        </p:spPr>
        <p:txBody>
          <a:bodyPr>
            <a:normAutofit/>
          </a:bodyPr>
          <a:lstStyle/>
          <a:p>
            <a:fld id="{4041C3AD-D6D5-4AB3-AB4D-BB80F4E92CA3}" type="slidenum">
              <a:rPr lang="en-GB"/>
              <a:pPr/>
              <a:t>4</a:t>
            </a:fld>
            <a:endParaRPr lang="en-GB"/>
          </a:p>
        </p:txBody>
      </p:sp>
    </p:spTree>
    <p:extLst>
      <p:ext uri="{BB962C8B-B14F-4D97-AF65-F5344CB8AC3E}">
        <p14:creationId xmlns:p14="http://schemas.microsoft.com/office/powerpoint/2010/main" val="387750823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normAutofit/>
          </a:bodyPr>
          <a:lstStyle/>
          <a:p>
            <a:r>
              <a:rPr lang="en-US" sz="5400" dirty="0"/>
              <a:t>ICMP error messages</a:t>
            </a:r>
            <a:endParaRPr lang="en-GB" sz="5400" dirty="0"/>
          </a:p>
        </p:txBody>
      </p:sp>
      <p:graphicFrame>
        <p:nvGraphicFramePr>
          <p:cNvPr id="2050" name="Object 4"/>
          <p:cNvGraphicFramePr>
            <a:graphicFrameLocks noGrp="1" noChangeAspect="1"/>
          </p:cNvGraphicFramePr>
          <p:nvPr>
            <p:ph idx="1"/>
            <p:extLst>
              <p:ext uri="{D42A27DB-BD31-4B8C-83A1-F6EECF244321}">
                <p14:modId xmlns:p14="http://schemas.microsoft.com/office/powerpoint/2010/main" val="2640555643"/>
              </p:ext>
            </p:extLst>
          </p:nvPr>
        </p:nvGraphicFramePr>
        <p:xfrm>
          <a:off x="1143000" y="2133600"/>
          <a:ext cx="10632089" cy="3546475"/>
        </p:xfrm>
        <a:graphic>
          <a:graphicData uri="http://schemas.openxmlformats.org/presentationml/2006/ole">
            <mc:AlternateContent xmlns:mc="http://schemas.openxmlformats.org/markup-compatibility/2006">
              <mc:Choice xmlns:v="urn:schemas-microsoft-com:vml" Requires="v">
                <p:oleObj name="Document" r:id="rId2" imgW="9200346" imgH="3068797" progId="Word.Document.8">
                  <p:embed/>
                </p:oleObj>
              </mc:Choice>
              <mc:Fallback>
                <p:oleObj name="Document" r:id="rId2" imgW="9200346" imgH="3068797" progId="Word.Document.8">
                  <p:embed/>
                  <p:pic>
                    <p:nvPicPr>
                      <p:cNvPr id="205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2133600"/>
                        <a:ext cx="10632089" cy="3546475"/>
                      </a:xfrm>
                      <a:prstGeom prst="rect">
                        <a:avLst/>
                      </a:prstGeom>
                      <a:noFill/>
                    </p:spPr>
                  </p:pic>
                </p:oleObj>
              </mc:Fallback>
            </mc:AlternateContent>
          </a:graphicData>
        </a:graphic>
      </p:graphicFrame>
      <p:sp>
        <p:nvSpPr>
          <p:cNvPr id="4" name="Slide Number Placeholder 5"/>
          <p:cNvSpPr>
            <a:spLocks noGrp="1"/>
          </p:cNvSpPr>
          <p:nvPr>
            <p:ph type="sldNum" sz="quarter" idx="12"/>
          </p:nvPr>
        </p:nvSpPr>
        <p:spPr/>
        <p:txBody>
          <a:bodyPr>
            <a:normAutofit/>
          </a:bodyPr>
          <a:lstStyle/>
          <a:p>
            <a:pPr>
              <a:defRPr/>
            </a:pPr>
            <a:fld id="{52F51E27-D286-428C-B529-420EA25924A0}" type="slidenum">
              <a:rPr lang="en-GB"/>
              <a:pPr>
                <a:defRPr/>
              </a:pPr>
              <a:t>40</a:t>
            </a:fld>
            <a:endParaRPr lang="en-GB"/>
          </a:p>
        </p:txBody>
      </p:sp>
    </p:spTree>
    <p:extLst>
      <p:ext uri="{BB962C8B-B14F-4D97-AF65-F5344CB8AC3E}">
        <p14:creationId xmlns:p14="http://schemas.microsoft.com/office/powerpoint/2010/main" val="5986246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F6B0422C-56DA-48FE-BB52-52F88CB22956}" type="slidenum">
              <a:rPr lang="en-GB" smtClean="0"/>
              <a:pPr>
                <a:defRPr/>
              </a:pPr>
              <a:t>41</a:t>
            </a:fld>
            <a:endParaRPr lang="en-GB"/>
          </a:p>
        </p:txBody>
      </p:sp>
      <p:pic>
        <p:nvPicPr>
          <p:cNvPr id="4" name="Picture 3" descr="ScreenShot003.png"/>
          <p:cNvPicPr>
            <a:picLocks noChangeAspect="1"/>
          </p:cNvPicPr>
          <p:nvPr/>
        </p:nvPicPr>
        <p:blipFill>
          <a:blip r:embed="rId2" cstate="print"/>
          <a:stretch>
            <a:fillRect/>
          </a:stretch>
        </p:blipFill>
        <p:spPr>
          <a:xfrm>
            <a:off x="1703517" y="634752"/>
            <a:ext cx="8870135" cy="5458544"/>
          </a:xfrm>
          <a:prstGeom prst="rect">
            <a:avLst/>
          </a:prstGeom>
        </p:spPr>
      </p:pic>
    </p:spTree>
    <p:extLst>
      <p:ext uri="{BB962C8B-B14F-4D97-AF65-F5344CB8AC3E}">
        <p14:creationId xmlns:p14="http://schemas.microsoft.com/office/powerpoint/2010/main" val="29300294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normAutofit/>
          </a:bodyPr>
          <a:lstStyle/>
          <a:p>
            <a:r>
              <a:rPr lang="en-US" sz="5400" dirty="0"/>
              <a:t>ICMP error messages</a:t>
            </a:r>
          </a:p>
        </p:txBody>
      </p:sp>
      <p:sp>
        <p:nvSpPr>
          <p:cNvPr id="150531" name="Rectangle 3"/>
          <p:cNvSpPr>
            <a:spLocks noGrp="1" noChangeArrowheads="1"/>
          </p:cNvSpPr>
          <p:nvPr>
            <p:ph idx="1"/>
          </p:nvPr>
        </p:nvSpPr>
        <p:spPr/>
        <p:txBody>
          <a:bodyPr>
            <a:normAutofit/>
          </a:bodyPr>
          <a:lstStyle/>
          <a:p>
            <a:pPr>
              <a:defRPr/>
            </a:pPr>
            <a:r>
              <a:rPr lang="en-US" sz="2800" dirty="0"/>
              <a:t>An ICMP error message always contains</a:t>
            </a:r>
          </a:p>
          <a:p>
            <a:pPr marL="651501" lvl="1" indent="-285750">
              <a:spcAft>
                <a:spcPts val="0"/>
              </a:spcAft>
              <a:defRPr/>
            </a:pPr>
            <a:r>
              <a:rPr lang="en-US" sz="2400" dirty="0"/>
              <a:t>the IP header and the first 8 bytes of the IP datagram that caused the ICMP error to be generated.</a:t>
            </a:r>
          </a:p>
          <a:p>
            <a:pPr>
              <a:defRPr/>
            </a:pPr>
            <a:r>
              <a:rPr lang="en-US" sz="2800" dirty="0"/>
              <a:t>An ICMP error message is </a:t>
            </a:r>
            <a:r>
              <a:rPr lang="en-US" sz="2800" dirty="0">
                <a:solidFill>
                  <a:srgbClr val="C00000"/>
                </a:solidFill>
              </a:rPr>
              <a:t>never generated in response </a:t>
            </a:r>
            <a:r>
              <a:rPr lang="en-US" sz="2800" dirty="0"/>
              <a:t>to</a:t>
            </a:r>
          </a:p>
          <a:p>
            <a:pPr marL="651501" lvl="1" indent="-285750">
              <a:spcAft>
                <a:spcPts val="0"/>
              </a:spcAft>
              <a:defRPr/>
            </a:pPr>
            <a:r>
              <a:rPr lang="en-US" sz="2400" dirty="0"/>
              <a:t>An ICMP error message</a:t>
            </a:r>
          </a:p>
          <a:p>
            <a:pPr marL="651501" lvl="1" indent="-285750">
              <a:spcAft>
                <a:spcPts val="0"/>
              </a:spcAft>
              <a:defRPr/>
            </a:pPr>
            <a:r>
              <a:rPr lang="en-US" sz="2400" dirty="0"/>
              <a:t>A datagram destined to an IP broadcast address or an IP multicast address</a:t>
            </a:r>
          </a:p>
          <a:p>
            <a:pPr marL="651501" lvl="1" indent="-285750">
              <a:spcAft>
                <a:spcPts val="0"/>
              </a:spcAft>
              <a:defRPr/>
            </a:pPr>
            <a:r>
              <a:rPr lang="en-US" sz="2400" dirty="0"/>
              <a:t>A datagram sent as a link-layer broadcast</a:t>
            </a:r>
          </a:p>
          <a:p>
            <a:pPr marL="651501" lvl="1" indent="-285750">
              <a:spcAft>
                <a:spcPts val="0"/>
              </a:spcAft>
              <a:defRPr/>
            </a:pPr>
            <a:r>
              <a:rPr lang="en-US" sz="2400" dirty="0"/>
              <a:t>A fragment other than the first</a:t>
            </a:r>
          </a:p>
        </p:txBody>
      </p:sp>
      <p:sp>
        <p:nvSpPr>
          <p:cNvPr id="4" name="Slide Number Placeholder 5"/>
          <p:cNvSpPr>
            <a:spLocks noGrp="1"/>
          </p:cNvSpPr>
          <p:nvPr>
            <p:ph type="sldNum" sz="quarter" idx="12"/>
          </p:nvPr>
        </p:nvSpPr>
        <p:spPr/>
        <p:txBody>
          <a:bodyPr>
            <a:normAutofit/>
          </a:bodyPr>
          <a:lstStyle/>
          <a:p>
            <a:pPr>
              <a:defRPr/>
            </a:pPr>
            <a:fld id="{EC30895A-BD1F-452E-988F-BD4516E45A28}" type="slidenum">
              <a:rPr lang="en-GB"/>
              <a:pPr>
                <a:defRPr/>
              </a:pPr>
              <a:t>42</a:t>
            </a:fld>
            <a:endParaRPr lang="en-GB"/>
          </a:p>
        </p:txBody>
      </p:sp>
    </p:spTree>
    <p:extLst>
      <p:ext uri="{BB962C8B-B14F-4D97-AF65-F5344CB8AC3E}">
        <p14:creationId xmlns:p14="http://schemas.microsoft.com/office/powerpoint/2010/main" val="40391982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C8735-8C96-0547-1BD9-4A14ADFCB287}"/>
              </a:ext>
            </a:extLst>
          </p:cNvPr>
          <p:cNvSpPr>
            <a:spLocks noGrp="1"/>
          </p:cNvSpPr>
          <p:nvPr>
            <p:ph type="title"/>
          </p:nvPr>
        </p:nvSpPr>
        <p:spPr/>
        <p:txBody>
          <a:bodyPr/>
          <a:lstStyle/>
          <a:p>
            <a:r>
              <a:rPr lang="en-US" dirty="0"/>
              <a:t>exercises</a:t>
            </a:r>
          </a:p>
        </p:txBody>
      </p:sp>
      <p:sp>
        <p:nvSpPr>
          <p:cNvPr id="3" name="Content Placeholder 2">
            <a:extLst>
              <a:ext uri="{FF2B5EF4-FFF2-40B4-BE49-F238E27FC236}">
                <a16:creationId xmlns:a16="http://schemas.microsoft.com/office/drawing/2014/main" id="{71CC4212-3382-4666-3562-611F43C4C5F8}"/>
              </a:ext>
            </a:extLst>
          </p:cNvPr>
          <p:cNvSpPr>
            <a:spLocks noGrp="1"/>
          </p:cNvSpPr>
          <p:nvPr>
            <p:ph idx="1"/>
          </p:nvPr>
        </p:nvSpPr>
        <p:spPr>
          <a:xfrm>
            <a:off x="1069848" y="1981200"/>
            <a:ext cx="10058400" cy="4191000"/>
          </a:xfrm>
        </p:spPr>
        <p:txBody>
          <a:bodyPr>
            <a:normAutofit/>
          </a:bodyPr>
          <a:lstStyle/>
          <a:p>
            <a:pPr marL="0" indent="0" algn="l">
              <a:buNone/>
            </a:pPr>
            <a:r>
              <a:rPr lang="en-US" sz="2800" b="0" i="0" u="none" strike="noStrike" baseline="0" dirty="0">
                <a:latin typeface="URWPalladioL-Roma"/>
              </a:rPr>
              <a:t>Perform traceroute from your machine to </a:t>
            </a:r>
            <a:r>
              <a:rPr lang="en-US" sz="2800" b="0" i="0" u="none" strike="noStrike" baseline="0" dirty="0">
                <a:latin typeface="Courier New" panose="02070309020205020404" pitchFamily="49" charset="0"/>
                <a:cs typeface="Courier New" panose="02070309020205020404" pitchFamily="49" charset="0"/>
              </a:rPr>
              <a:t>8.8.8.8</a:t>
            </a:r>
            <a:r>
              <a:rPr lang="en-US" sz="2800" b="0" i="0" u="none" strike="noStrike" baseline="0" dirty="0">
                <a:latin typeface="SFTT1000"/>
              </a:rPr>
              <a:t> </a:t>
            </a:r>
            <a:r>
              <a:rPr lang="en-US" sz="2800" b="0" i="0" u="none" strike="noStrike" baseline="0" dirty="0">
                <a:latin typeface="URWPalladioL-Roma"/>
              </a:rPr>
              <a:t>and capture the packets. Note that the traceroute program on Windows sends out ICMP echo request messages, whereas the traceroute program on MacOS sends out UDP packets. For both cases, an ICMP Time-to-Live Exceeded error message is sent to your machine for each ICMP/UDP packet. </a:t>
            </a:r>
          </a:p>
          <a:p>
            <a:pPr algn="l"/>
            <a:r>
              <a:rPr lang="en-US" sz="2400" b="0" i="0" u="none" strike="noStrike" baseline="0" dirty="0">
                <a:latin typeface="URWPalladioL-Roma"/>
              </a:rPr>
              <a:t>How many protocol headers (including Ethernet, IP, ...) are found in the ICMP Time-to-Live Exceeded packet?</a:t>
            </a:r>
          </a:p>
          <a:p>
            <a:pPr algn="l"/>
            <a:r>
              <a:rPr lang="en-US" sz="2400" b="0" i="0" u="none" strike="noStrike" baseline="0" dirty="0">
                <a:latin typeface="URWPalladioL-Roma"/>
              </a:rPr>
              <a:t>How much data in the ICMP echo request message or UDP packet are included in the ICMP Time-to-Live Exceeded packet?</a:t>
            </a:r>
            <a:endParaRPr lang="en-US" sz="2400" dirty="0"/>
          </a:p>
        </p:txBody>
      </p:sp>
      <p:sp>
        <p:nvSpPr>
          <p:cNvPr id="4" name="Slide Number Placeholder 3">
            <a:extLst>
              <a:ext uri="{FF2B5EF4-FFF2-40B4-BE49-F238E27FC236}">
                <a16:creationId xmlns:a16="http://schemas.microsoft.com/office/drawing/2014/main" id="{A04B1AC2-2CAD-275D-E993-3F3D9A66C6E3}"/>
              </a:ext>
            </a:extLst>
          </p:cNvPr>
          <p:cNvSpPr>
            <a:spLocks noGrp="1"/>
          </p:cNvSpPr>
          <p:nvPr>
            <p:ph type="sldNum" sz="quarter" idx="12"/>
          </p:nvPr>
        </p:nvSpPr>
        <p:spPr/>
        <p:txBody>
          <a:bodyPr/>
          <a:lstStyle/>
          <a:p>
            <a:fld id="{48511D1B-E4DB-470C-AB1C-194405D59940}" type="slidenum">
              <a:rPr lang="en-US" smtClean="0"/>
              <a:t>43</a:t>
            </a:fld>
            <a:endParaRPr lang="en-US" dirty="0"/>
          </a:p>
        </p:txBody>
      </p:sp>
    </p:spTree>
    <p:extLst>
      <p:ext uri="{BB962C8B-B14F-4D97-AF65-F5344CB8AC3E}">
        <p14:creationId xmlns:p14="http://schemas.microsoft.com/office/powerpoint/2010/main" val="8326333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1143000" y="432815"/>
            <a:ext cx="10168128" cy="990600"/>
          </a:xfrm>
        </p:spPr>
        <p:txBody>
          <a:bodyPr>
            <a:normAutofit/>
          </a:bodyPr>
          <a:lstStyle/>
          <a:p>
            <a:r>
              <a:rPr lang="en-US" altLang="zh-TW" sz="5400" dirty="0">
                <a:ea typeface="PMingLiU" pitchFamily="18" charset="-120"/>
              </a:rPr>
              <a:t>Summary</a:t>
            </a:r>
          </a:p>
        </p:txBody>
      </p:sp>
      <p:sp>
        <p:nvSpPr>
          <p:cNvPr id="52228" name="Rectangle 3"/>
          <p:cNvSpPr>
            <a:spLocks noGrp="1" noChangeArrowheads="1"/>
          </p:cNvSpPr>
          <p:nvPr>
            <p:ph idx="1"/>
          </p:nvPr>
        </p:nvSpPr>
        <p:spPr>
          <a:xfrm>
            <a:off x="1219200" y="1600200"/>
            <a:ext cx="9906000" cy="4495800"/>
          </a:xfrm>
        </p:spPr>
        <p:txBody>
          <a:bodyPr/>
          <a:lstStyle/>
          <a:p>
            <a:r>
              <a:rPr lang="en-US" altLang="zh-TW" sz="2400" dirty="0">
                <a:ea typeface="PMingLiU" pitchFamily="18" charset="-120"/>
              </a:rPr>
              <a:t>By design, IP provides the best-effort service to deliver IP datagrams on top of various networks.</a:t>
            </a:r>
          </a:p>
          <a:p>
            <a:r>
              <a:rPr lang="en-US" altLang="zh-TW" sz="2400" dirty="0">
                <a:ea typeface="PMingLiU" pitchFamily="18" charset="-120"/>
              </a:rPr>
              <a:t>Over the years, special IP addresses, IP subnetting and </a:t>
            </a:r>
            <a:r>
              <a:rPr lang="en-US" altLang="zh-TW" sz="2400" dirty="0" err="1">
                <a:ea typeface="PMingLiU" pitchFamily="18" charset="-120"/>
              </a:rPr>
              <a:t>supernetting</a:t>
            </a:r>
            <a:r>
              <a:rPr lang="en-US" altLang="zh-TW" sz="2400" dirty="0">
                <a:ea typeface="PMingLiU" pitchFamily="18" charset="-120"/>
              </a:rPr>
              <a:t> were proposed to solve various problems</a:t>
            </a:r>
          </a:p>
          <a:p>
            <a:r>
              <a:rPr lang="en-US" altLang="zh-TW" sz="2400" dirty="0">
                <a:ea typeface="PMingLiU" pitchFamily="18" charset="-120"/>
              </a:rPr>
              <a:t>Besides address resolution and packet encapsulation, IP also needs to handle a number of internetworking issues.</a:t>
            </a:r>
          </a:p>
          <a:p>
            <a:r>
              <a:rPr lang="en-US" altLang="zh-TW" sz="2400" dirty="0">
                <a:ea typeface="PMingLiU" pitchFamily="18" charset="-120"/>
              </a:rPr>
              <a:t>A main issue is to bridge heterogeneous MTUs</a:t>
            </a:r>
          </a:p>
          <a:p>
            <a:r>
              <a:rPr lang="en-US" altLang="zh-TW" sz="2400" dirty="0">
                <a:ea typeface="PMingLiU" pitchFamily="18" charset="-120"/>
              </a:rPr>
              <a:t>Another is to have a new protocol for querying network statuses and error reporting.</a:t>
            </a:r>
          </a:p>
          <a:p>
            <a:r>
              <a:rPr lang="en-US" altLang="zh-TW" sz="2400" dirty="0">
                <a:ea typeface="PMingLiU" pitchFamily="18" charset="-120"/>
              </a:rPr>
              <a:t>The IP datagram was carefully designed (not) to address other issues.</a:t>
            </a:r>
          </a:p>
        </p:txBody>
      </p:sp>
      <p:sp>
        <p:nvSpPr>
          <p:cNvPr id="4" name="Slide Number Placeholder 5"/>
          <p:cNvSpPr>
            <a:spLocks noGrp="1"/>
          </p:cNvSpPr>
          <p:nvPr>
            <p:ph type="sldNum" sz="quarter" idx="12"/>
          </p:nvPr>
        </p:nvSpPr>
        <p:spPr/>
        <p:txBody>
          <a:bodyPr>
            <a:normAutofit/>
          </a:bodyPr>
          <a:lstStyle/>
          <a:p>
            <a:pPr>
              <a:defRPr/>
            </a:pPr>
            <a:fld id="{E57E8236-E680-4D97-9E7B-EE47B6CA3BCF}" type="slidenum">
              <a:rPr lang="en-GB"/>
              <a:pPr>
                <a:defRPr/>
              </a:pPr>
              <a:t>44</a:t>
            </a:fld>
            <a:endParaRPr lang="en-GB"/>
          </a:p>
        </p:txBody>
      </p:sp>
    </p:spTree>
    <p:extLst>
      <p:ext uri="{BB962C8B-B14F-4D97-AF65-F5344CB8AC3E}">
        <p14:creationId xmlns:p14="http://schemas.microsoft.com/office/powerpoint/2010/main" val="3769794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22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2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222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222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222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7FAB4-ED6C-4F3F-A41E-D05A23C2F48A}"/>
              </a:ext>
            </a:extLst>
          </p:cNvPr>
          <p:cNvSpPr>
            <a:spLocks noGrp="1"/>
          </p:cNvSpPr>
          <p:nvPr>
            <p:ph type="title"/>
          </p:nvPr>
        </p:nvSpPr>
        <p:spPr>
          <a:xfrm>
            <a:off x="1066800" y="484632"/>
            <a:ext cx="8915400" cy="886968"/>
          </a:xfrm>
        </p:spPr>
        <p:txBody>
          <a:bodyPr>
            <a:normAutofit/>
          </a:bodyPr>
          <a:lstStyle/>
          <a:p>
            <a:r>
              <a:rPr lang="en-US" altLang="zh-TW" dirty="0">
                <a:ea typeface="PMingLiU" pitchFamily="18" charset="-120"/>
              </a:rPr>
              <a:t>classful </a:t>
            </a:r>
            <a:r>
              <a:rPr lang="en-US" altLang="zh-TW" sz="5400" dirty="0">
                <a:ea typeface="PMingLiU" pitchFamily="18" charset="-120"/>
              </a:rPr>
              <a:t>IPv4 addresses</a:t>
            </a:r>
          </a:p>
        </p:txBody>
      </p:sp>
      <p:sp>
        <p:nvSpPr>
          <p:cNvPr id="3" name="Content Placeholder 2">
            <a:extLst>
              <a:ext uri="{FF2B5EF4-FFF2-40B4-BE49-F238E27FC236}">
                <a16:creationId xmlns:a16="http://schemas.microsoft.com/office/drawing/2014/main" id="{7FA94E58-641D-4B86-B1AD-7A6790A5525B}"/>
              </a:ext>
            </a:extLst>
          </p:cNvPr>
          <p:cNvSpPr>
            <a:spLocks noGrp="1"/>
          </p:cNvSpPr>
          <p:nvPr>
            <p:ph idx="1"/>
          </p:nvPr>
        </p:nvSpPr>
        <p:spPr>
          <a:xfrm>
            <a:off x="1143000" y="1524000"/>
            <a:ext cx="8839200" cy="4648200"/>
          </a:xfrm>
        </p:spPr>
        <p:txBody>
          <a:bodyPr/>
          <a:lstStyle/>
          <a:p>
            <a:r>
              <a:rPr lang="en-US" altLang="zh-TW" dirty="0">
                <a:ea typeface="PMingLiU" pitchFamily="18" charset="-120"/>
              </a:rPr>
              <a:t>A, B, C, D classes of addresses (</a:t>
            </a:r>
            <a:r>
              <a:rPr lang="en-US" altLang="zh-TW" dirty="0">
                <a:solidFill>
                  <a:srgbClr val="C00000"/>
                </a:solidFill>
                <a:ea typeface="PMingLiU" pitchFamily="18" charset="-120"/>
              </a:rPr>
              <a:t>classful addresses</a:t>
            </a:r>
            <a:r>
              <a:rPr lang="en-US" altLang="zh-TW" dirty="0">
                <a:ea typeface="PMingLiU" pitchFamily="18" charset="-120"/>
              </a:rPr>
              <a:t>)</a:t>
            </a:r>
          </a:p>
          <a:p>
            <a:endParaRPr lang="en-US" dirty="0"/>
          </a:p>
        </p:txBody>
      </p:sp>
      <p:sp>
        <p:nvSpPr>
          <p:cNvPr id="4" name="Slide Number Placeholder 3">
            <a:extLst>
              <a:ext uri="{FF2B5EF4-FFF2-40B4-BE49-F238E27FC236}">
                <a16:creationId xmlns:a16="http://schemas.microsoft.com/office/drawing/2014/main" id="{B53BAE2A-ED9F-4FF6-AD56-36BB2DAC936E}"/>
              </a:ext>
            </a:extLst>
          </p:cNvPr>
          <p:cNvSpPr>
            <a:spLocks noGrp="1"/>
          </p:cNvSpPr>
          <p:nvPr>
            <p:ph type="sldNum" sz="quarter" idx="12"/>
          </p:nvPr>
        </p:nvSpPr>
        <p:spPr/>
        <p:txBody>
          <a:bodyPr/>
          <a:lstStyle/>
          <a:p>
            <a:fld id="{48511D1B-E4DB-470C-AB1C-194405D59940}" type="slidenum">
              <a:rPr lang="en-US" smtClean="0"/>
              <a:t>5</a:t>
            </a:fld>
            <a:endParaRPr lang="en-US" dirty="0"/>
          </a:p>
        </p:txBody>
      </p:sp>
      <p:pic>
        <p:nvPicPr>
          <p:cNvPr id="6" name="Picture 5">
            <a:extLst>
              <a:ext uri="{FF2B5EF4-FFF2-40B4-BE49-F238E27FC236}">
                <a16:creationId xmlns:a16="http://schemas.microsoft.com/office/drawing/2014/main" id="{15109139-A062-44D6-B176-36A9D885BE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0800" y="2132863"/>
            <a:ext cx="6096000" cy="4426633"/>
          </a:xfrm>
          <a:prstGeom prst="rect">
            <a:avLst/>
          </a:prstGeom>
        </p:spPr>
      </p:pic>
    </p:spTree>
    <p:extLst>
      <p:ext uri="{BB962C8B-B14F-4D97-AF65-F5344CB8AC3E}">
        <p14:creationId xmlns:p14="http://schemas.microsoft.com/office/powerpoint/2010/main" val="2342154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10C10-2167-4ED5-867C-B1873DD415B9}"/>
              </a:ext>
            </a:extLst>
          </p:cNvPr>
          <p:cNvSpPr>
            <a:spLocks noGrp="1"/>
          </p:cNvSpPr>
          <p:nvPr>
            <p:ph type="title"/>
          </p:nvPr>
        </p:nvSpPr>
        <p:spPr>
          <a:xfrm>
            <a:off x="1219200" y="484632"/>
            <a:ext cx="8763000" cy="963168"/>
          </a:xfrm>
        </p:spPr>
        <p:txBody>
          <a:bodyPr>
            <a:normAutofit/>
          </a:bodyPr>
          <a:lstStyle/>
          <a:p>
            <a:r>
              <a:rPr lang="en-US" altLang="zh-TW" dirty="0">
                <a:ea typeface="PMingLiU" pitchFamily="18" charset="-120"/>
              </a:rPr>
              <a:t>Special </a:t>
            </a:r>
            <a:r>
              <a:rPr lang="en-US" altLang="zh-TW" sz="5400" dirty="0">
                <a:ea typeface="PMingLiU" pitchFamily="18" charset="-120"/>
              </a:rPr>
              <a:t>IPv4 addresses</a:t>
            </a:r>
            <a:endParaRPr lang="en-US" sz="5400" dirty="0"/>
          </a:p>
        </p:txBody>
      </p:sp>
      <p:sp>
        <p:nvSpPr>
          <p:cNvPr id="3" name="Content Placeholder 2">
            <a:extLst>
              <a:ext uri="{FF2B5EF4-FFF2-40B4-BE49-F238E27FC236}">
                <a16:creationId xmlns:a16="http://schemas.microsoft.com/office/drawing/2014/main" id="{CA16041D-0B75-46A5-BDEE-4494F9EB1374}"/>
              </a:ext>
            </a:extLst>
          </p:cNvPr>
          <p:cNvSpPr>
            <a:spLocks noGrp="1"/>
          </p:cNvSpPr>
          <p:nvPr>
            <p:ph idx="1"/>
          </p:nvPr>
        </p:nvSpPr>
        <p:spPr>
          <a:xfrm>
            <a:off x="1219200" y="1676400"/>
            <a:ext cx="9906000" cy="4696968"/>
          </a:xfrm>
        </p:spPr>
        <p:txBody>
          <a:bodyPr>
            <a:normAutofit fontScale="85000" lnSpcReduction="20000"/>
          </a:bodyPr>
          <a:lstStyle/>
          <a:p>
            <a:r>
              <a:rPr lang="en-US" dirty="0">
                <a:solidFill>
                  <a:srgbClr val="C00000"/>
                </a:solidFill>
              </a:rPr>
              <a:t>Unicast</a:t>
            </a:r>
            <a:r>
              <a:rPr lang="en-US" dirty="0"/>
              <a:t> addresses (class A, B, and C)</a:t>
            </a:r>
          </a:p>
          <a:p>
            <a:pPr lvl="1"/>
            <a:r>
              <a:rPr lang="en-US" dirty="0">
                <a:solidFill>
                  <a:srgbClr val="0070C0"/>
                </a:solidFill>
              </a:rPr>
              <a:t>Private</a:t>
            </a:r>
            <a:r>
              <a:rPr lang="en-US" dirty="0"/>
              <a:t> addresses:</a:t>
            </a:r>
          </a:p>
          <a:p>
            <a:pPr lvl="2"/>
            <a:r>
              <a:rPr lang="en-US" dirty="0"/>
              <a:t> 192.168.0.0 - 192.168.255.255 </a:t>
            </a:r>
          </a:p>
          <a:p>
            <a:pPr lvl="2"/>
            <a:r>
              <a:rPr lang="en-US" dirty="0"/>
              <a:t> 172.16.0.0 - 172.31.255.255</a:t>
            </a:r>
          </a:p>
          <a:p>
            <a:pPr lvl="2"/>
            <a:r>
              <a:rPr lang="en-US" dirty="0"/>
              <a:t> 10.0.0.0 - 10.255.255.255</a:t>
            </a:r>
          </a:p>
          <a:p>
            <a:pPr lvl="1"/>
            <a:r>
              <a:rPr lang="en-US" dirty="0">
                <a:solidFill>
                  <a:srgbClr val="0070C0"/>
                </a:solidFill>
              </a:rPr>
              <a:t>Link-local</a:t>
            </a:r>
            <a:r>
              <a:rPr lang="en-US" dirty="0"/>
              <a:t> addresses:169.254.0.0 – 169.254.255.255</a:t>
            </a:r>
          </a:p>
          <a:p>
            <a:pPr lvl="1"/>
            <a:r>
              <a:rPr lang="en-US" dirty="0">
                <a:solidFill>
                  <a:srgbClr val="0070C0"/>
                </a:solidFill>
              </a:rPr>
              <a:t>Loopback</a:t>
            </a:r>
            <a:r>
              <a:rPr lang="en-US" dirty="0"/>
              <a:t> addresses: 127.0.0.0/8</a:t>
            </a:r>
          </a:p>
          <a:p>
            <a:pPr lvl="1"/>
            <a:r>
              <a:rPr lang="en-US" dirty="0">
                <a:solidFill>
                  <a:srgbClr val="0070C0"/>
                </a:solidFill>
              </a:rPr>
              <a:t>6-to-4 anycast</a:t>
            </a:r>
            <a:r>
              <a:rPr lang="en-US" dirty="0"/>
              <a:t> addresses: 192.88.99.0/24</a:t>
            </a:r>
          </a:p>
          <a:p>
            <a:pPr lvl="1"/>
            <a:r>
              <a:rPr lang="en-US" dirty="0">
                <a:solidFill>
                  <a:srgbClr val="0070C0"/>
                </a:solidFill>
              </a:rPr>
              <a:t>Public</a:t>
            </a:r>
            <a:r>
              <a:rPr lang="en-US" dirty="0"/>
              <a:t> addresses</a:t>
            </a:r>
          </a:p>
          <a:p>
            <a:r>
              <a:rPr lang="en-US" dirty="0">
                <a:solidFill>
                  <a:srgbClr val="C00000"/>
                </a:solidFill>
              </a:rPr>
              <a:t>Broadcast</a:t>
            </a:r>
            <a:r>
              <a:rPr lang="en-US" dirty="0"/>
              <a:t> addresses</a:t>
            </a:r>
          </a:p>
          <a:p>
            <a:pPr lvl="1"/>
            <a:r>
              <a:rPr lang="en-US" dirty="0"/>
              <a:t>Limited (255.255.255.255)</a:t>
            </a:r>
          </a:p>
          <a:p>
            <a:pPr lvl="1"/>
            <a:r>
              <a:rPr lang="en-US" dirty="0"/>
              <a:t>Subnet-directed</a:t>
            </a:r>
          </a:p>
          <a:p>
            <a:r>
              <a:rPr lang="en-US" dirty="0">
                <a:solidFill>
                  <a:schemeClr val="bg1">
                    <a:lumMod val="65000"/>
                  </a:schemeClr>
                </a:solidFill>
              </a:rPr>
              <a:t>Multicast</a:t>
            </a:r>
            <a:r>
              <a:rPr lang="en-US" dirty="0"/>
              <a:t> addresses (class D)</a:t>
            </a:r>
          </a:p>
          <a:p>
            <a:pPr lvl="1"/>
            <a:r>
              <a:rPr lang="en-US" dirty="0"/>
              <a:t>Designated for special purposes</a:t>
            </a:r>
          </a:p>
          <a:p>
            <a:pPr lvl="1"/>
            <a:r>
              <a:rPr lang="en-US" dirty="0"/>
              <a:t>Dynamically configured</a:t>
            </a:r>
          </a:p>
          <a:p>
            <a:r>
              <a:rPr lang="en-US" dirty="0">
                <a:solidFill>
                  <a:schemeClr val="bg1">
                    <a:lumMod val="65000"/>
                  </a:schemeClr>
                </a:solidFill>
              </a:rPr>
              <a:t>Anycast</a:t>
            </a:r>
            <a:r>
              <a:rPr lang="en-US" dirty="0"/>
              <a:t> addresses</a:t>
            </a:r>
          </a:p>
          <a:p>
            <a:pPr lvl="1"/>
            <a:r>
              <a:rPr lang="en-US" dirty="0"/>
              <a:t>Unicast addresses configured in multiple network interfaces.</a:t>
            </a:r>
          </a:p>
          <a:p>
            <a:pPr lvl="1"/>
            <a:r>
              <a:rPr lang="en-US" dirty="0"/>
              <a:t>IP anycasting (e.g., root DNS)</a:t>
            </a:r>
          </a:p>
          <a:p>
            <a:endParaRPr lang="en-US" dirty="0"/>
          </a:p>
        </p:txBody>
      </p:sp>
      <p:sp>
        <p:nvSpPr>
          <p:cNvPr id="4" name="Slide Number Placeholder 3">
            <a:extLst>
              <a:ext uri="{FF2B5EF4-FFF2-40B4-BE49-F238E27FC236}">
                <a16:creationId xmlns:a16="http://schemas.microsoft.com/office/drawing/2014/main" id="{9138B1B4-AB7A-43DF-B89C-DD7654DA0EB7}"/>
              </a:ext>
            </a:extLst>
          </p:cNvPr>
          <p:cNvSpPr>
            <a:spLocks noGrp="1"/>
          </p:cNvSpPr>
          <p:nvPr>
            <p:ph type="sldNum" sz="quarter" idx="12"/>
          </p:nvPr>
        </p:nvSpPr>
        <p:spPr/>
        <p:txBody>
          <a:bodyPr/>
          <a:lstStyle/>
          <a:p>
            <a:fld id="{48511D1B-E4DB-470C-AB1C-194405D59940}" type="slidenum">
              <a:rPr lang="en-US" smtClean="0"/>
              <a:t>6</a:t>
            </a:fld>
            <a:endParaRPr lang="en-US" dirty="0"/>
          </a:p>
        </p:txBody>
      </p:sp>
    </p:spTree>
    <p:extLst>
      <p:ext uri="{BB962C8B-B14F-4D97-AF65-F5344CB8AC3E}">
        <p14:creationId xmlns:p14="http://schemas.microsoft.com/office/powerpoint/2010/main" val="714861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13A30-9BE9-5CD3-9BFC-ACC473F71AB1}"/>
              </a:ext>
            </a:extLst>
          </p:cNvPr>
          <p:cNvSpPr>
            <a:spLocks noGrp="1"/>
          </p:cNvSpPr>
          <p:nvPr>
            <p:ph type="title"/>
          </p:nvPr>
        </p:nvSpPr>
        <p:spPr/>
        <p:txBody>
          <a:bodyPr/>
          <a:lstStyle/>
          <a:p>
            <a:r>
              <a:rPr lang="en-US" dirty="0"/>
              <a:t>Exercises</a:t>
            </a:r>
          </a:p>
        </p:txBody>
      </p:sp>
      <p:sp>
        <p:nvSpPr>
          <p:cNvPr id="3" name="Content Placeholder 2">
            <a:extLst>
              <a:ext uri="{FF2B5EF4-FFF2-40B4-BE49-F238E27FC236}">
                <a16:creationId xmlns:a16="http://schemas.microsoft.com/office/drawing/2014/main" id="{4C628B1D-515F-C774-7134-4535B5BC2F9C}"/>
              </a:ext>
            </a:extLst>
          </p:cNvPr>
          <p:cNvSpPr>
            <a:spLocks noGrp="1"/>
          </p:cNvSpPr>
          <p:nvPr>
            <p:ph idx="1"/>
          </p:nvPr>
        </p:nvSpPr>
        <p:spPr/>
        <p:txBody>
          <a:bodyPr/>
          <a:lstStyle/>
          <a:p>
            <a:r>
              <a:rPr lang="en-US" sz="2800" dirty="0"/>
              <a:t>Us </a:t>
            </a:r>
            <a:r>
              <a:rPr lang="en-US" sz="2800" dirty="0">
                <a:latin typeface="Courier New" panose="02070309020205020404" pitchFamily="49" charset="0"/>
                <a:cs typeface="Courier New" panose="02070309020205020404" pitchFamily="49" charset="0"/>
              </a:rPr>
              <a:t>ipconfig</a:t>
            </a:r>
            <a:r>
              <a:rPr lang="en-US" sz="2800" dirty="0"/>
              <a:t> (or </a:t>
            </a:r>
            <a:r>
              <a:rPr lang="en-US" sz="2800" dirty="0" err="1">
                <a:latin typeface="Courier New" panose="02070309020205020404" pitchFamily="49" charset="0"/>
                <a:cs typeface="Courier New" panose="02070309020205020404" pitchFamily="49" charset="0"/>
              </a:rPr>
              <a:t>ifconfig</a:t>
            </a:r>
            <a:r>
              <a:rPr lang="en-US" sz="2800" dirty="0"/>
              <a:t>) to find out all the IP addresses configured to all of your network interfaces.</a:t>
            </a:r>
          </a:p>
          <a:p>
            <a:r>
              <a:rPr lang="en-US" sz="2800" dirty="0"/>
              <a:t>Issue </a:t>
            </a:r>
            <a:r>
              <a:rPr lang="en-US" sz="2800" dirty="0" err="1">
                <a:latin typeface="Courier New" panose="02070309020205020404" pitchFamily="49" charset="0"/>
                <a:cs typeface="Courier New" panose="02070309020205020404" pitchFamily="49" charset="0"/>
              </a:rPr>
              <a:t>netsh</a:t>
            </a:r>
            <a:r>
              <a:rPr lang="en-US" sz="2800" dirty="0">
                <a:latin typeface="Courier New" panose="02070309020205020404" pitchFamily="49" charset="0"/>
                <a:cs typeface="Courier New" panose="02070309020205020404" pitchFamily="49" charset="0"/>
              </a:rPr>
              <a:t> interface ipv4 show addresses </a:t>
            </a:r>
            <a:r>
              <a:rPr lang="en-US" sz="2800" dirty="0"/>
              <a:t>and </a:t>
            </a:r>
            <a:r>
              <a:rPr lang="en-US" sz="2800" dirty="0" err="1">
                <a:latin typeface="Courier New" panose="02070309020205020404" pitchFamily="49" charset="0"/>
                <a:cs typeface="Courier New" panose="02070309020205020404" pitchFamily="49" charset="0"/>
              </a:rPr>
              <a:t>netsh</a:t>
            </a:r>
            <a:r>
              <a:rPr lang="en-US" sz="2800" dirty="0">
                <a:latin typeface="Courier New" panose="02070309020205020404" pitchFamily="49" charset="0"/>
                <a:cs typeface="Courier New" panose="02070309020205020404" pitchFamily="49" charset="0"/>
              </a:rPr>
              <a:t> interface ipv6 show addresses </a:t>
            </a:r>
            <a:r>
              <a:rPr lang="en-US" sz="2800" dirty="0"/>
              <a:t>to show all IP addresses configured to all of your network interfaces. </a:t>
            </a:r>
          </a:p>
          <a:p>
            <a:pPr lvl="1"/>
            <a:r>
              <a:rPr lang="en-US" sz="2400" dirty="0"/>
              <a:t>What are the differences compared with the ones obtained from </a:t>
            </a:r>
            <a:r>
              <a:rPr lang="en-US" sz="2400" dirty="0">
                <a:latin typeface="Courier New" panose="02070309020205020404" pitchFamily="49" charset="0"/>
                <a:cs typeface="Courier New" panose="02070309020205020404" pitchFamily="49" charset="0"/>
              </a:rPr>
              <a:t>ipconfig</a:t>
            </a:r>
            <a:r>
              <a:rPr lang="en-US" sz="2400" dirty="0"/>
              <a:t>?</a:t>
            </a:r>
          </a:p>
        </p:txBody>
      </p:sp>
      <p:sp>
        <p:nvSpPr>
          <p:cNvPr id="4" name="Slide Number Placeholder 3">
            <a:extLst>
              <a:ext uri="{FF2B5EF4-FFF2-40B4-BE49-F238E27FC236}">
                <a16:creationId xmlns:a16="http://schemas.microsoft.com/office/drawing/2014/main" id="{CF781C95-F8B4-7DF5-F3FF-F7966B9CD495}"/>
              </a:ext>
            </a:extLst>
          </p:cNvPr>
          <p:cNvSpPr>
            <a:spLocks noGrp="1"/>
          </p:cNvSpPr>
          <p:nvPr>
            <p:ph type="sldNum" sz="quarter" idx="12"/>
          </p:nvPr>
        </p:nvSpPr>
        <p:spPr/>
        <p:txBody>
          <a:bodyPr/>
          <a:lstStyle/>
          <a:p>
            <a:fld id="{48511D1B-E4DB-470C-AB1C-194405D59940}" type="slidenum">
              <a:rPr lang="en-US" smtClean="0"/>
              <a:t>7</a:t>
            </a:fld>
            <a:endParaRPr lang="en-US" dirty="0"/>
          </a:p>
        </p:txBody>
      </p:sp>
    </p:spTree>
    <p:extLst>
      <p:ext uri="{BB962C8B-B14F-4D97-AF65-F5344CB8AC3E}">
        <p14:creationId xmlns:p14="http://schemas.microsoft.com/office/powerpoint/2010/main" val="562516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066800" y="457200"/>
            <a:ext cx="9203185" cy="990600"/>
          </a:xfrm>
        </p:spPr>
        <p:txBody>
          <a:bodyPr>
            <a:normAutofit/>
          </a:bodyPr>
          <a:lstStyle/>
          <a:p>
            <a:r>
              <a:rPr lang="en-US" altLang="zh-TW" sz="5400" dirty="0">
                <a:ea typeface="PMingLiU" pitchFamily="18" charset="-120"/>
              </a:rPr>
              <a:t>Address configuration</a:t>
            </a:r>
          </a:p>
        </p:txBody>
      </p:sp>
      <p:sp>
        <p:nvSpPr>
          <p:cNvPr id="36868" name="Rectangle 3"/>
          <p:cNvSpPr>
            <a:spLocks noGrp="1" noChangeArrowheads="1"/>
          </p:cNvSpPr>
          <p:nvPr>
            <p:ph idx="1"/>
          </p:nvPr>
        </p:nvSpPr>
        <p:spPr>
          <a:xfrm>
            <a:off x="1143000" y="1600200"/>
            <a:ext cx="9147175" cy="4495800"/>
          </a:xfrm>
        </p:spPr>
        <p:txBody>
          <a:bodyPr/>
          <a:lstStyle/>
          <a:p>
            <a:r>
              <a:rPr lang="en-US" altLang="zh-TW" sz="2800" dirty="0">
                <a:ea typeface="PMingLiU" pitchFamily="18" charset="-120"/>
              </a:rPr>
              <a:t>Static vs auto configurations</a:t>
            </a:r>
          </a:p>
          <a:p>
            <a:r>
              <a:rPr lang="en-US" altLang="zh-TW" sz="2800" dirty="0">
                <a:ea typeface="PMingLiU" pitchFamily="18" charset="-120"/>
              </a:rPr>
              <a:t>Stateful vs stateless configurations</a:t>
            </a:r>
          </a:p>
          <a:p>
            <a:pPr lvl="1"/>
            <a:r>
              <a:rPr lang="en-US" altLang="zh-TW" sz="2400" dirty="0">
                <a:ea typeface="PMingLiU" pitchFamily="18" charset="-120"/>
              </a:rPr>
              <a:t>Stateful: DHCP</a:t>
            </a:r>
          </a:p>
          <a:p>
            <a:pPr lvl="1"/>
            <a:r>
              <a:rPr lang="en-US" altLang="zh-TW" sz="2400" dirty="0">
                <a:ea typeface="PMingLiU" pitchFamily="18" charset="-120"/>
              </a:rPr>
              <a:t>Stateless: Link local addresses (</a:t>
            </a:r>
            <a:r>
              <a:rPr lang="en-US" altLang="zh-CN" sz="2400" dirty="0">
                <a:ea typeface="SimSun" pitchFamily="2" charset="-122"/>
              </a:rPr>
              <a:t>169.254.0.0/16)</a:t>
            </a:r>
          </a:p>
          <a:p>
            <a:pPr lvl="2"/>
            <a:r>
              <a:rPr lang="en-US" altLang="zh-TW" sz="2000" dirty="0">
                <a:ea typeface="PMingLiU" pitchFamily="18" charset="-120"/>
              </a:rPr>
              <a:t>Communication within a single link</a:t>
            </a:r>
          </a:p>
          <a:p>
            <a:pPr lvl="2"/>
            <a:r>
              <a:rPr lang="en-US" altLang="zh-TW" sz="2000" dirty="0">
                <a:ea typeface="PMingLiU" pitchFamily="18" charset="-120"/>
              </a:rPr>
              <a:t>Link-local addresses are also not routable.</a:t>
            </a:r>
          </a:p>
          <a:p>
            <a:pPr lvl="2"/>
            <a:r>
              <a:rPr lang="en-US" altLang="zh-TW" sz="2000" dirty="0">
                <a:ea typeface="PMingLiU" pitchFamily="18" charset="-120"/>
              </a:rPr>
              <a:t>Zero configuration networking</a:t>
            </a:r>
          </a:p>
        </p:txBody>
      </p:sp>
      <p:sp>
        <p:nvSpPr>
          <p:cNvPr id="4" name="Slide Number Placeholder 5"/>
          <p:cNvSpPr>
            <a:spLocks noGrp="1"/>
          </p:cNvSpPr>
          <p:nvPr>
            <p:ph type="sldNum" sz="quarter" idx="12"/>
          </p:nvPr>
        </p:nvSpPr>
        <p:spPr/>
        <p:txBody>
          <a:bodyPr>
            <a:normAutofit/>
          </a:bodyPr>
          <a:lstStyle/>
          <a:p>
            <a:pPr>
              <a:defRPr/>
            </a:pPr>
            <a:fld id="{C249CFAE-E231-4C86-8E3C-1842A2907DAB}" type="slidenum">
              <a:rPr lang="en-GB"/>
              <a:pPr>
                <a:defRPr/>
              </a:pPr>
              <a:t>8</a:t>
            </a:fld>
            <a:endParaRPr lang="en-GB"/>
          </a:p>
        </p:txBody>
      </p:sp>
    </p:spTree>
    <p:extLst>
      <p:ext uri="{BB962C8B-B14F-4D97-AF65-F5344CB8AC3E}">
        <p14:creationId xmlns:p14="http://schemas.microsoft.com/office/powerpoint/2010/main" val="51290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143000" y="432815"/>
            <a:ext cx="9147175" cy="990600"/>
          </a:xfrm>
        </p:spPr>
        <p:txBody>
          <a:bodyPr>
            <a:normAutofit/>
          </a:bodyPr>
          <a:lstStyle/>
          <a:p>
            <a:r>
              <a:rPr lang="en-US" altLang="zh-TW" sz="5400" dirty="0">
                <a:ea typeface="PMingLiU" pitchFamily="18" charset="-120"/>
              </a:rPr>
              <a:t>IP subnets</a:t>
            </a:r>
          </a:p>
        </p:txBody>
      </p:sp>
      <p:sp>
        <p:nvSpPr>
          <p:cNvPr id="28676" name="Rectangle 3"/>
          <p:cNvSpPr>
            <a:spLocks noGrp="1" noChangeArrowheads="1"/>
          </p:cNvSpPr>
          <p:nvPr>
            <p:ph idx="1"/>
          </p:nvPr>
        </p:nvSpPr>
        <p:spPr>
          <a:xfrm>
            <a:off x="1219200" y="1600200"/>
            <a:ext cx="10058400" cy="4495800"/>
          </a:xfrm>
        </p:spPr>
        <p:txBody>
          <a:bodyPr/>
          <a:lstStyle/>
          <a:p>
            <a:r>
              <a:rPr lang="en-US" altLang="zh-TW" sz="2800" dirty="0">
                <a:ea typeface="PMingLiU" pitchFamily="18" charset="-120"/>
              </a:rPr>
              <a:t>IP subnets introduce </a:t>
            </a:r>
            <a:r>
              <a:rPr lang="en-US" altLang="zh-TW" sz="2800" dirty="0">
                <a:solidFill>
                  <a:srgbClr val="C00000"/>
                </a:solidFill>
                <a:ea typeface="PMingLiU" pitchFamily="18" charset="-120"/>
              </a:rPr>
              <a:t>additional levels </a:t>
            </a:r>
            <a:r>
              <a:rPr lang="en-US" altLang="zh-TW" sz="2800" dirty="0">
                <a:ea typeface="PMingLiU" pitchFamily="18" charset="-120"/>
              </a:rPr>
              <a:t>within an IP network:</a:t>
            </a:r>
          </a:p>
          <a:p>
            <a:pPr lvl="1"/>
            <a:r>
              <a:rPr lang="en-US" altLang="zh-TW" sz="2400" dirty="0">
                <a:ea typeface="PMingLiU" pitchFamily="18" charset="-120"/>
              </a:rPr>
              <a:t>A network address, a subnet ID, and a host ID.</a:t>
            </a:r>
          </a:p>
          <a:p>
            <a:r>
              <a:rPr lang="en-US" altLang="zh-TW" sz="2800" dirty="0">
                <a:ea typeface="PMingLiU" pitchFamily="18" charset="-120"/>
              </a:rPr>
              <a:t>IP subnets offer flexibility in allocating addresses to different sizes of sub-networks.</a:t>
            </a:r>
          </a:p>
          <a:p>
            <a:r>
              <a:rPr lang="en-US" altLang="zh-TW" sz="2800" dirty="0">
                <a:ea typeface="PMingLiU" pitchFamily="18" charset="-120"/>
              </a:rPr>
              <a:t>A </a:t>
            </a:r>
            <a:r>
              <a:rPr lang="en-US" altLang="zh-TW" sz="2800" dirty="0">
                <a:solidFill>
                  <a:srgbClr val="C00000"/>
                </a:solidFill>
                <a:ea typeface="PMingLiU" pitchFamily="18" charset="-120"/>
              </a:rPr>
              <a:t>subnet mask </a:t>
            </a:r>
            <a:r>
              <a:rPr lang="en-US" altLang="zh-TW" sz="2800" dirty="0">
                <a:ea typeface="PMingLiU" pitchFamily="18" charset="-120"/>
              </a:rPr>
              <a:t>is used to indicate which bits are referred to the network and subnet ID.</a:t>
            </a:r>
          </a:p>
          <a:p>
            <a:pPr lvl="1"/>
            <a:r>
              <a:rPr lang="en-US" altLang="zh-TW" sz="2400" dirty="0">
                <a:ea typeface="PMingLiU" pitchFamily="18" charset="-120"/>
              </a:rPr>
              <a:t>Each network interface stores subnet mask and its unicast IP address.</a:t>
            </a:r>
          </a:p>
        </p:txBody>
      </p:sp>
      <p:sp>
        <p:nvSpPr>
          <p:cNvPr id="4" name="Slide Number Placeholder 5"/>
          <p:cNvSpPr>
            <a:spLocks noGrp="1"/>
          </p:cNvSpPr>
          <p:nvPr>
            <p:ph type="sldNum" sz="quarter" idx="12"/>
          </p:nvPr>
        </p:nvSpPr>
        <p:spPr/>
        <p:txBody>
          <a:bodyPr>
            <a:normAutofit/>
          </a:bodyPr>
          <a:lstStyle/>
          <a:p>
            <a:pPr>
              <a:defRPr/>
            </a:pPr>
            <a:fld id="{511E63DC-34E7-4654-A44D-CFAF7E07BB67}" type="slidenum">
              <a:rPr lang="en-GB"/>
              <a:pPr>
                <a:defRPr/>
              </a:pPr>
              <a:t>9</a:t>
            </a:fld>
            <a:endParaRPr lang="en-GB"/>
          </a:p>
        </p:txBody>
      </p:sp>
    </p:spTree>
    <p:extLst>
      <p:ext uri="{BB962C8B-B14F-4D97-AF65-F5344CB8AC3E}">
        <p14:creationId xmlns:p14="http://schemas.microsoft.com/office/powerpoint/2010/main" val="11777137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28159</TotalTime>
  <Words>2243</Words>
  <Application>Microsoft Office PowerPoint</Application>
  <PresentationFormat>Widescreen</PresentationFormat>
  <Paragraphs>453</Paragraphs>
  <Slides>44</Slides>
  <Notes>1</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55" baseType="lpstr">
      <vt:lpstr>SFTT1000</vt:lpstr>
      <vt:lpstr>URWPalladioL-Roma</vt:lpstr>
      <vt:lpstr>Arial</vt:lpstr>
      <vt:lpstr>Calibri</vt:lpstr>
      <vt:lpstr>Courier New</vt:lpstr>
      <vt:lpstr>Rockwell</vt:lpstr>
      <vt:lpstr>Rockwell Condensed</vt:lpstr>
      <vt:lpstr>Times New Roman</vt:lpstr>
      <vt:lpstr>Wingdings</vt:lpstr>
      <vt:lpstr>Wood Type</vt:lpstr>
      <vt:lpstr>Document</vt:lpstr>
      <vt:lpstr>Internet protocol (Part 2: IP over anything)</vt:lpstr>
      <vt:lpstr>IP service model</vt:lpstr>
      <vt:lpstr>IP service model</vt:lpstr>
      <vt:lpstr>Assumptions made by IP</vt:lpstr>
      <vt:lpstr>classful IPv4 addresses</vt:lpstr>
      <vt:lpstr>Special IPv4 addresses</vt:lpstr>
      <vt:lpstr>Exercises</vt:lpstr>
      <vt:lpstr>Address configuration</vt:lpstr>
      <vt:lpstr>IP subnets</vt:lpstr>
      <vt:lpstr>IP subnets</vt:lpstr>
      <vt:lpstr>IPv4 address assignment</vt:lpstr>
      <vt:lpstr>exercises</vt:lpstr>
      <vt:lpstr>IP supernets</vt:lpstr>
      <vt:lpstr>Additional internetworking issues</vt:lpstr>
      <vt:lpstr>Additional internetworking issues</vt:lpstr>
      <vt:lpstr>Heterogeneous MTUs</vt:lpstr>
      <vt:lpstr>Heterogeneous MTUs</vt:lpstr>
      <vt:lpstr>exercises</vt:lpstr>
      <vt:lpstr>Path MTU</vt:lpstr>
      <vt:lpstr>Approaches to bridging MTUs</vt:lpstr>
      <vt:lpstr>Hop-by-hop IP fragmentation: A network-centric approach</vt:lpstr>
      <vt:lpstr>Packet reordering</vt:lpstr>
      <vt:lpstr>Packet reordering</vt:lpstr>
      <vt:lpstr>PowerPoint Presentation</vt:lpstr>
      <vt:lpstr>IPv4 datagram</vt:lpstr>
      <vt:lpstr>IPv4 datagram</vt:lpstr>
      <vt:lpstr>IP datagram</vt:lpstr>
      <vt:lpstr>IP datagram</vt:lpstr>
      <vt:lpstr>How to reduce the IPv4 header’s complexity?</vt:lpstr>
      <vt:lpstr>IPv6 header</vt:lpstr>
      <vt:lpstr>exercises</vt:lpstr>
      <vt:lpstr>packet fragmentation</vt:lpstr>
      <vt:lpstr>Packet reassembly</vt:lpstr>
      <vt:lpstr>Packet reassembly</vt:lpstr>
      <vt:lpstr>Fragmentation example</vt:lpstr>
      <vt:lpstr>PowerPoint Presentation</vt:lpstr>
      <vt:lpstr>Exercises</vt:lpstr>
      <vt:lpstr>Internet control message protocol (ICMP)</vt:lpstr>
      <vt:lpstr>ICMP messages</vt:lpstr>
      <vt:lpstr>ICMP error messages</vt:lpstr>
      <vt:lpstr>PowerPoint Presentation</vt:lpstr>
      <vt:lpstr>ICMP error messages</vt:lpstr>
      <vt:lpstr>exercises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Foundation</dc:title>
  <dc:creator>Rocky Chang</dc:creator>
  <cp:lastModifiedBy>Rocky Chang</cp:lastModifiedBy>
  <cp:revision>253</cp:revision>
  <dcterms:created xsi:type="dcterms:W3CDTF">2016-01-15T01:10:02Z</dcterms:created>
  <dcterms:modified xsi:type="dcterms:W3CDTF">2023-03-15T11:56:52Z</dcterms:modified>
</cp:coreProperties>
</file>